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7" r:id="rId3"/>
    <p:sldId id="258" r:id="rId4"/>
    <p:sldId id="259" r:id="rId5"/>
    <p:sldId id="261" r:id="rId6"/>
    <p:sldId id="260" r:id="rId7"/>
    <p:sldId id="287" r:id="rId8"/>
    <p:sldId id="288" r:id="rId9"/>
    <p:sldId id="289" r:id="rId10"/>
    <p:sldId id="290" r:id="rId11"/>
    <p:sldId id="291" r:id="rId12"/>
    <p:sldId id="292" r:id="rId13"/>
    <p:sldId id="293" r:id="rId14"/>
    <p:sldId id="264" r:id="rId15"/>
    <p:sldId id="263" r:id="rId16"/>
    <p:sldId id="286" r:id="rId17"/>
    <p:sldId id="295" r:id="rId18"/>
    <p:sldId id="265" r:id="rId19"/>
    <p:sldId id="266" r:id="rId20"/>
    <p:sldId id="267" r:id="rId21"/>
    <p:sldId id="268" r:id="rId22"/>
    <p:sldId id="296" r:id="rId23"/>
    <p:sldId id="297" r:id="rId24"/>
    <p:sldId id="269" r:id="rId25"/>
    <p:sldId id="270" r:id="rId26"/>
    <p:sldId id="271" r:id="rId27"/>
    <p:sldId id="272" r:id="rId28"/>
    <p:sldId id="273" r:id="rId29"/>
    <p:sldId id="274" r:id="rId30"/>
    <p:sldId id="275" r:id="rId31"/>
    <p:sldId id="285" r:id="rId32"/>
    <p:sldId id="298" r:id="rId33"/>
    <p:sldId id="276" r:id="rId34"/>
    <p:sldId id="277" r:id="rId35"/>
    <p:sldId id="278" r:id="rId36"/>
    <p:sldId id="279" r:id="rId37"/>
    <p:sldId id="280" r:id="rId38"/>
    <p:sldId id="281" r:id="rId39"/>
    <p:sldId id="282" r:id="rId40"/>
    <p:sldId id="284" r:id="rId41"/>
    <p:sldId id="283" r:id="rId42"/>
    <p:sldId id="29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331" autoAdjust="0"/>
  </p:normalViewPr>
  <p:slideViewPr>
    <p:cSldViewPr snapToGrid="0">
      <p:cViewPr varScale="1">
        <p:scale>
          <a:sx n="60" d="100"/>
          <a:sy n="60" d="100"/>
        </p:scale>
        <p:origin x="16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7CDED-CD47-46F3-B9A1-5EF604051D05}"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78278-7922-4217-B0F7-F3836CF41F8F}" type="slidenum">
              <a:rPr lang="en-US" smtClean="0"/>
              <a:t>‹#›</a:t>
            </a:fld>
            <a:endParaRPr lang="en-US"/>
          </a:p>
        </p:txBody>
      </p:sp>
    </p:spTree>
    <p:extLst>
      <p:ext uri="{BB962C8B-B14F-4D97-AF65-F5344CB8AC3E}">
        <p14:creationId xmlns:p14="http://schemas.microsoft.com/office/powerpoint/2010/main" val="28249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depublishing.com/OR/Silverton/#!/Silverton18/Silverton18.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odepublishing.com/OR/Silverton/#!/Silverton02/Silverton0208.html#2.0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 many of you have attended an LOC elected essentials before tonight?</a:t>
            </a:r>
          </a:p>
          <a:p>
            <a:r>
              <a:rPr lang="en-US" sz="1200" dirty="0"/>
              <a:t>How long have you served on council and in what positions?</a:t>
            </a:r>
          </a:p>
          <a:p>
            <a:r>
              <a:rPr lang="en-US" sz="1200" dirty="0"/>
              <a:t>Did any of you serve on any boards or committees or commissions prior to involvement in council?</a:t>
            </a:r>
          </a:p>
          <a:p>
            <a:endParaRPr lang="en-US" sz="1200" dirty="0"/>
          </a:p>
          <a:p>
            <a:r>
              <a:rPr lang="en-US" sz="1200" dirty="0"/>
              <a:t>Why did you get involved in local government?</a:t>
            </a:r>
          </a:p>
          <a:p>
            <a:r>
              <a:rPr lang="en-US" sz="1200" dirty="0"/>
              <a:t>Are things going well/poorly/not sure yet?</a:t>
            </a:r>
          </a:p>
          <a:p>
            <a:r>
              <a:rPr lang="en-US" sz="1200" dirty="0"/>
              <a:t>What do you think the qualities are of a high functioning council?</a:t>
            </a:r>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1</a:t>
            </a:fld>
            <a:endParaRPr lang="en-US"/>
          </a:p>
        </p:txBody>
      </p:sp>
    </p:spTree>
    <p:extLst>
      <p:ext uri="{BB962C8B-B14F-4D97-AF65-F5344CB8AC3E}">
        <p14:creationId xmlns:p14="http://schemas.microsoft.com/office/powerpoint/2010/main" val="32403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10</a:t>
            </a:fld>
            <a:endParaRPr lang="en-US"/>
          </a:p>
        </p:txBody>
      </p:sp>
    </p:spTree>
    <p:extLst>
      <p:ext uri="{BB962C8B-B14F-4D97-AF65-F5344CB8AC3E}">
        <p14:creationId xmlns:p14="http://schemas.microsoft.com/office/powerpoint/2010/main" val="386683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City Manager sending out working agreements for city council to consider to ascribe to in the future (similar to oath).</a:t>
            </a:r>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11</a:t>
            </a:fld>
            <a:endParaRPr lang="en-US"/>
          </a:p>
        </p:txBody>
      </p:sp>
    </p:spTree>
    <p:extLst>
      <p:ext uri="{BB962C8B-B14F-4D97-AF65-F5344CB8AC3E}">
        <p14:creationId xmlns:p14="http://schemas.microsoft.com/office/powerpoint/2010/main" val="2238399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12</a:t>
            </a:fld>
            <a:endParaRPr lang="en-US"/>
          </a:p>
        </p:txBody>
      </p:sp>
    </p:spTree>
    <p:extLst>
      <p:ext uri="{BB962C8B-B14F-4D97-AF65-F5344CB8AC3E}">
        <p14:creationId xmlns:p14="http://schemas.microsoft.com/office/powerpoint/2010/main" val="3864281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are familiar with this process? </a:t>
            </a:r>
          </a:p>
          <a:p>
            <a:r>
              <a:rPr lang="en-US" dirty="0"/>
              <a:t>Do you regularly follow this model?</a:t>
            </a:r>
          </a:p>
          <a:p>
            <a:r>
              <a:rPr lang="en-US" dirty="0"/>
              <a:t>Is it working? Is it helpful?</a:t>
            </a:r>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13</a:t>
            </a:fld>
            <a:endParaRPr lang="en-US"/>
          </a:p>
        </p:txBody>
      </p:sp>
    </p:spTree>
    <p:extLst>
      <p:ext uri="{BB962C8B-B14F-4D97-AF65-F5344CB8AC3E}">
        <p14:creationId xmlns:p14="http://schemas.microsoft.com/office/powerpoint/2010/main" val="187842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 routine meeting between mayor and city manager?</a:t>
            </a:r>
          </a:p>
          <a:p>
            <a:r>
              <a:rPr lang="en-US" dirty="0"/>
              <a:t>Does the Mayor have routine meetings with individual councilors? </a:t>
            </a:r>
          </a:p>
        </p:txBody>
      </p:sp>
      <p:sp>
        <p:nvSpPr>
          <p:cNvPr id="4" name="Slide Number Placeholder 3"/>
          <p:cNvSpPr>
            <a:spLocks noGrp="1"/>
          </p:cNvSpPr>
          <p:nvPr>
            <p:ph type="sldNum" sz="quarter" idx="5"/>
          </p:nvPr>
        </p:nvSpPr>
        <p:spPr/>
        <p:txBody>
          <a:bodyPr/>
          <a:lstStyle/>
          <a:p>
            <a:fld id="{50B78278-7922-4217-B0F7-F3836CF41F8F}" type="slidenum">
              <a:rPr lang="en-US" smtClean="0"/>
              <a:t>15</a:t>
            </a:fld>
            <a:endParaRPr lang="en-US"/>
          </a:p>
        </p:txBody>
      </p:sp>
    </p:spTree>
    <p:extLst>
      <p:ext uri="{BB962C8B-B14F-4D97-AF65-F5344CB8AC3E}">
        <p14:creationId xmlns:p14="http://schemas.microsoft.com/office/powerpoint/2010/main" val="1752370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 routine meeting between mayor and city manager?</a:t>
            </a:r>
          </a:p>
          <a:p>
            <a:r>
              <a:rPr lang="en-US" dirty="0"/>
              <a:t>Does the Mayor have routine meetings with individual councilors?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j-lt"/>
              </a:rPr>
              <a:t>Council Protocols, Chapter III, Section 9</a:t>
            </a:r>
          </a:p>
          <a:p>
            <a:pPr algn="l"/>
            <a:r>
              <a:rPr lang="en-US" sz="800" b="0" i="0" u="none" strike="noStrike" baseline="0" dirty="0">
                <a:solidFill>
                  <a:schemeClr val="tx1"/>
                </a:solidFill>
                <a:latin typeface="+mj-lt"/>
              </a:rPr>
              <a:t>9. </a:t>
            </a:r>
            <a:r>
              <a:rPr lang="en-US" sz="800" b="1" i="0" u="none" strike="noStrike" baseline="0" dirty="0">
                <a:solidFill>
                  <a:schemeClr val="tx1"/>
                </a:solidFill>
                <a:latin typeface="+mj-lt"/>
              </a:rPr>
              <a:t>Discussion </a:t>
            </a:r>
            <a:r>
              <a:rPr lang="en-US" sz="800" b="0" i="0" u="none" strike="noStrike" baseline="0" dirty="0">
                <a:solidFill>
                  <a:schemeClr val="tx1"/>
                </a:solidFill>
                <a:latin typeface="+mj-lt"/>
              </a:rPr>
              <a:t>– The following basic format should be followed for discussion on each item</a:t>
            </a:r>
          </a:p>
          <a:p>
            <a:pPr algn="l"/>
            <a:r>
              <a:rPr lang="en-US" sz="800" b="0" i="0" u="none" strike="noStrike" baseline="0" dirty="0">
                <a:solidFill>
                  <a:schemeClr val="tx1"/>
                </a:solidFill>
                <a:latin typeface="+mj-lt"/>
              </a:rPr>
              <a:t>on the agenda. The Mayor will:</a:t>
            </a:r>
          </a:p>
          <a:p>
            <a:pPr algn="l"/>
            <a:r>
              <a:rPr lang="en-US" sz="800" b="0" i="0" u="none" strike="noStrike" baseline="0" dirty="0">
                <a:solidFill>
                  <a:schemeClr val="tx1"/>
                </a:solidFill>
                <a:latin typeface="+mj-lt"/>
              </a:rPr>
              <a:t>a. Announce the agenda item, sometimes by number, clearly stating the subject of</a:t>
            </a:r>
          </a:p>
          <a:p>
            <a:pPr algn="l"/>
            <a:r>
              <a:rPr lang="en-US" sz="800" b="0" i="0" u="none" strike="noStrike" baseline="0" dirty="0">
                <a:solidFill>
                  <a:schemeClr val="tx1"/>
                </a:solidFill>
                <a:latin typeface="+mj-lt"/>
              </a:rPr>
              <a:t>the issue. If it is a public hearing open the public hearing.</a:t>
            </a:r>
          </a:p>
          <a:p>
            <a:pPr algn="l"/>
            <a:r>
              <a:rPr lang="en-US" sz="800" b="0" i="0" u="none" strike="noStrike" baseline="0" dirty="0">
                <a:solidFill>
                  <a:schemeClr val="tx1"/>
                </a:solidFill>
                <a:latin typeface="+mj-lt"/>
              </a:rPr>
              <a:t>b. Invite reports from staff, advisory committees, or other persons charged with</a:t>
            </a:r>
          </a:p>
          <a:p>
            <a:pPr algn="l"/>
            <a:r>
              <a:rPr lang="en-US" sz="800" b="0" i="0" u="none" strike="noStrike" baseline="0" dirty="0">
                <a:solidFill>
                  <a:schemeClr val="tx1"/>
                </a:solidFill>
                <a:latin typeface="+mj-lt"/>
              </a:rPr>
              <a:t>providing information to the Council.</a:t>
            </a:r>
          </a:p>
          <a:p>
            <a:pPr algn="l"/>
            <a:r>
              <a:rPr lang="en-US" sz="800" b="0" i="0" u="none" strike="noStrike" baseline="0" dirty="0">
                <a:solidFill>
                  <a:schemeClr val="tx1"/>
                </a:solidFill>
                <a:latin typeface="+mj-lt"/>
              </a:rPr>
              <a:t>c. Ask if any Council Members have any technical questions that require</a:t>
            </a:r>
          </a:p>
          <a:p>
            <a:pPr algn="l"/>
            <a:r>
              <a:rPr lang="en-US" sz="800" b="0" i="0" u="none" strike="noStrike" baseline="0" dirty="0">
                <a:solidFill>
                  <a:schemeClr val="tx1"/>
                </a:solidFill>
                <a:latin typeface="+mj-lt"/>
              </a:rPr>
              <a:t>clarification.</a:t>
            </a:r>
          </a:p>
          <a:p>
            <a:pPr algn="l"/>
            <a:r>
              <a:rPr lang="en-US" sz="800" b="0" i="0" u="none" strike="noStrike" baseline="0" dirty="0">
                <a:solidFill>
                  <a:schemeClr val="tx1"/>
                </a:solidFill>
                <a:latin typeface="+mj-lt"/>
              </a:rPr>
              <a:t>d. Ask for public comments or, if when the item is a public hearing invite the</a:t>
            </a:r>
          </a:p>
          <a:p>
            <a:pPr algn="l"/>
            <a:r>
              <a:rPr lang="en-US" sz="800" b="0" i="0" u="none" strike="noStrike" baseline="0" dirty="0">
                <a:solidFill>
                  <a:schemeClr val="tx1"/>
                </a:solidFill>
                <a:latin typeface="+mj-lt"/>
              </a:rPr>
              <a:t>appellant then the applicant and lastly the public to provide testimony as</a:t>
            </a:r>
          </a:p>
          <a:p>
            <a:pPr algn="l"/>
            <a:r>
              <a:rPr lang="en-US" sz="800" b="0" i="0" u="none" strike="noStrike" baseline="0" dirty="0">
                <a:solidFill>
                  <a:schemeClr val="tx1"/>
                </a:solidFill>
                <a:latin typeface="+mj-lt"/>
              </a:rPr>
              <a:t>described in Section V. At the end of the public comment section announce that</a:t>
            </a:r>
          </a:p>
          <a:p>
            <a:pPr algn="l"/>
            <a:r>
              <a:rPr lang="en-US" sz="800" b="0" i="0" u="none" strike="noStrike" baseline="0" dirty="0">
                <a:solidFill>
                  <a:schemeClr val="tx1"/>
                </a:solidFill>
                <a:latin typeface="+mj-lt"/>
              </a:rPr>
              <a:t>public input has concluded or the public hearing has ended. The balance of the</a:t>
            </a:r>
          </a:p>
          <a:p>
            <a:pPr algn="l"/>
            <a:r>
              <a:rPr lang="en-US" sz="800" b="0" i="0" u="none" strike="noStrike" baseline="0" dirty="0">
                <a:solidFill>
                  <a:schemeClr val="tx1"/>
                </a:solidFill>
                <a:latin typeface="+mj-lt"/>
              </a:rPr>
              <a:t>discussion will be limited to the members of the Council, unless the Council</a:t>
            </a:r>
          </a:p>
          <a:p>
            <a:pPr algn="l"/>
            <a:r>
              <a:rPr lang="en-US" sz="800" b="0" i="0" u="none" strike="noStrike" baseline="0" dirty="0">
                <a:solidFill>
                  <a:schemeClr val="tx1"/>
                </a:solidFill>
                <a:latin typeface="+mj-lt"/>
              </a:rPr>
              <a:t>waives this rule by majority vote.</a:t>
            </a:r>
          </a:p>
          <a:p>
            <a:pPr algn="l"/>
            <a:r>
              <a:rPr lang="en-US" sz="800" b="0" i="0" u="none" strike="noStrike" baseline="0" dirty="0">
                <a:solidFill>
                  <a:schemeClr val="tx1"/>
                </a:solidFill>
                <a:latin typeface="+mj-lt"/>
              </a:rPr>
              <a:t>e. Invite a motion from the Council and recognize/announce the name of the</a:t>
            </a:r>
          </a:p>
          <a:p>
            <a:pPr algn="l"/>
            <a:r>
              <a:rPr lang="en-US" sz="800" b="0" i="0" u="none" strike="noStrike" baseline="0" dirty="0">
                <a:solidFill>
                  <a:schemeClr val="tx1"/>
                </a:solidFill>
                <a:latin typeface="+mj-lt"/>
              </a:rPr>
              <a:t>member making the motion and then the person seconding the motion.</a:t>
            </a:r>
          </a:p>
          <a:p>
            <a:pPr algn="l"/>
            <a:r>
              <a:rPr lang="en-US" sz="800" b="0" i="0" u="none" strike="noStrike" baseline="0" dirty="0">
                <a:solidFill>
                  <a:schemeClr val="tx1"/>
                </a:solidFill>
                <a:latin typeface="+mj-lt"/>
              </a:rPr>
              <a:t>f. Ensure that the motion is clearly understood, either by repeating it or by asking</a:t>
            </a:r>
          </a:p>
          <a:p>
            <a:pPr algn="l"/>
            <a:r>
              <a:rPr lang="en-US" sz="800" b="0" i="0" u="none" strike="noStrike" baseline="0" dirty="0">
                <a:solidFill>
                  <a:schemeClr val="tx1"/>
                </a:solidFill>
                <a:latin typeface="+mj-lt"/>
              </a:rPr>
              <a:t>the clerk or the author of the motion to repeat it.</a:t>
            </a:r>
          </a:p>
          <a:p>
            <a:pPr algn="l"/>
            <a:r>
              <a:rPr lang="en-US" sz="800" b="0" i="0" u="none" strike="noStrike" baseline="0" dirty="0">
                <a:solidFill>
                  <a:schemeClr val="tx1"/>
                </a:solidFill>
                <a:latin typeface="+mj-lt"/>
              </a:rPr>
              <a:t>g. Ask if there is further discussion on the motion before the Council.</a:t>
            </a:r>
          </a:p>
          <a:p>
            <a:pPr algn="l"/>
            <a:r>
              <a:rPr lang="en-US" sz="800" b="0" i="0" u="none" strike="noStrike" baseline="0" dirty="0">
                <a:solidFill>
                  <a:schemeClr val="tx1"/>
                </a:solidFill>
                <a:latin typeface="+mj-lt"/>
              </a:rPr>
              <a:t>h. Moderate any further discussion if needed, allowing for normal and reasonable</a:t>
            </a:r>
          </a:p>
          <a:p>
            <a:pPr algn="l"/>
            <a:r>
              <a:rPr lang="en-US" sz="800" b="0" i="0" u="none" strike="noStrike" baseline="0" dirty="0">
                <a:solidFill>
                  <a:schemeClr val="tx1"/>
                </a:solidFill>
                <a:latin typeface="+mj-lt"/>
              </a:rPr>
              <a:t>debate, on the motion or any proposed amendments before the question is called.</a:t>
            </a:r>
          </a:p>
          <a:p>
            <a:pPr algn="l"/>
            <a:r>
              <a:rPr lang="en-US" sz="800" b="0" i="0" u="none" strike="noStrike" baseline="0" dirty="0" err="1">
                <a:solidFill>
                  <a:schemeClr val="tx1"/>
                </a:solidFill>
                <a:latin typeface="+mj-lt"/>
              </a:rPr>
              <a:t>i</a:t>
            </a:r>
            <a:r>
              <a:rPr lang="en-US" sz="800" b="0" i="0" u="none" strike="noStrike" baseline="0" dirty="0">
                <a:solidFill>
                  <a:schemeClr val="tx1"/>
                </a:solidFill>
                <a:latin typeface="+mj-lt"/>
              </a:rPr>
              <a:t>. Determine that the motion is ready for a vote.</a:t>
            </a:r>
          </a:p>
          <a:p>
            <a:pPr algn="l"/>
            <a:r>
              <a:rPr lang="en-US" sz="800" b="0" i="0" u="none" strike="noStrike" baseline="0" dirty="0">
                <a:solidFill>
                  <a:schemeClr val="tx1"/>
                </a:solidFill>
                <a:latin typeface="+mj-lt"/>
              </a:rPr>
              <a:t>j. Call for the vote.</a:t>
            </a:r>
          </a:p>
          <a:p>
            <a:pPr algn="l"/>
            <a:r>
              <a:rPr lang="en-US" sz="800" b="0" i="0" u="none" strike="noStrike" baseline="0" dirty="0">
                <a:solidFill>
                  <a:schemeClr val="tx1"/>
                </a:solidFill>
                <a:latin typeface="+mj-lt"/>
              </a:rPr>
              <a:t>k. Announce the result of the vote.</a:t>
            </a:r>
            <a:endParaRPr lang="en-US" sz="800" dirty="0">
              <a:solidFill>
                <a:schemeClr val="tx1"/>
              </a:solidFill>
              <a:latin typeface="+mj-lt"/>
            </a:endParaRPr>
          </a:p>
        </p:txBody>
      </p:sp>
      <p:sp>
        <p:nvSpPr>
          <p:cNvPr id="4" name="Slide Number Placeholder 3"/>
          <p:cNvSpPr>
            <a:spLocks noGrp="1"/>
          </p:cNvSpPr>
          <p:nvPr>
            <p:ph type="sldNum" sz="quarter" idx="5"/>
          </p:nvPr>
        </p:nvSpPr>
        <p:spPr/>
        <p:txBody>
          <a:bodyPr/>
          <a:lstStyle/>
          <a:p>
            <a:fld id="{50B78278-7922-4217-B0F7-F3836CF41F8F}" type="slidenum">
              <a:rPr lang="en-US" smtClean="0"/>
              <a:t>16</a:t>
            </a:fld>
            <a:endParaRPr lang="en-US"/>
          </a:p>
        </p:txBody>
      </p:sp>
    </p:spTree>
    <p:extLst>
      <p:ext uri="{BB962C8B-B14F-4D97-AF65-F5344CB8AC3E}">
        <p14:creationId xmlns:p14="http://schemas.microsoft.com/office/powerpoint/2010/main" val="202508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solidFill>
                <a:schemeClr val="tx1"/>
              </a:solidFill>
              <a:latin typeface="+mj-lt"/>
            </a:endParaRPr>
          </a:p>
        </p:txBody>
      </p:sp>
      <p:sp>
        <p:nvSpPr>
          <p:cNvPr id="4" name="Slide Number Placeholder 3"/>
          <p:cNvSpPr>
            <a:spLocks noGrp="1"/>
          </p:cNvSpPr>
          <p:nvPr>
            <p:ph type="sldNum" sz="quarter" idx="5"/>
          </p:nvPr>
        </p:nvSpPr>
        <p:spPr/>
        <p:txBody>
          <a:bodyPr/>
          <a:lstStyle/>
          <a:p>
            <a:fld id="{50B78278-7922-4217-B0F7-F3836CF41F8F}" type="slidenum">
              <a:rPr lang="en-US" smtClean="0"/>
              <a:t>17</a:t>
            </a:fld>
            <a:endParaRPr lang="en-US"/>
          </a:p>
        </p:txBody>
      </p:sp>
    </p:spTree>
    <p:extLst>
      <p:ext uri="{BB962C8B-B14F-4D97-AF65-F5344CB8AC3E}">
        <p14:creationId xmlns:p14="http://schemas.microsoft.com/office/powerpoint/2010/main" val="3705766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19</a:t>
            </a:fld>
            <a:endParaRPr lang="en-US"/>
          </a:p>
        </p:txBody>
      </p:sp>
    </p:spTree>
    <p:extLst>
      <p:ext uri="{BB962C8B-B14F-4D97-AF65-F5344CB8AC3E}">
        <p14:creationId xmlns:p14="http://schemas.microsoft.com/office/powerpoint/2010/main" val="177334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Arial" panose="020B0604020202020204" pitchFamily="34" charset="0"/>
              <a:buAutoNum type="arabicPeriod"/>
            </a:pPr>
            <a:r>
              <a:rPr lang="en-US" sz="800" u="none" dirty="0"/>
              <a:t>Administrative role:</a:t>
            </a:r>
          </a:p>
          <a:p>
            <a:pPr marL="699927" lvl="1" indent="-233309">
              <a:buFont typeface="Arial" panose="020B0604020202020204" pitchFamily="34" charset="0"/>
              <a:buAutoNum type="arabicPeriod"/>
            </a:pPr>
            <a:r>
              <a:rPr lang="en-US" sz="800" u="none" dirty="0"/>
              <a:t>Assisting functions of city gov’t and council</a:t>
            </a:r>
          </a:p>
          <a:p>
            <a:pPr marL="699927" lvl="1" indent="-233309">
              <a:buFont typeface="Arial" panose="020B0604020202020204" pitchFamily="34" charset="0"/>
              <a:buAutoNum type="arabicPeriod"/>
            </a:pPr>
            <a:r>
              <a:rPr lang="en-US" sz="800" u="none" dirty="0"/>
              <a:t>Provide info to council to assist in decision making</a:t>
            </a:r>
          </a:p>
          <a:p>
            <a:pPr marL="699927" lvl="1" indent="-233309">
              <a:buFont typeface="Arial" panose="020B0604020202020204" pitchFamily="34" charset="0"/>
              <a:buAutoNum type="arabicPeriod"/>
            </a:pPr>
            <a:r>
              <a:rPr lang="en-US" sz="800" u="none" dirty="0"/>
              <a:t>Some cities grant city-manager some autonomous decision power</a:t>
            </a:r>
          </a:p>
          <a:p>
            <a:pPr marL="699927" lvl="1" indent="-233309">
              <a:buFont typeface="Arial" panose="020B0604020202020204" pitchFamily="34" charset="0"/>
              <a:buAutoNum type="arabicPeriod"/>
            </a:pPr>
            <a:r>
              <a:rPr lang="en-US" sz="800" u="none" dirty="0"/>
              <a:t>Chief policy advisor </a:t>
            </a:r>
            <a:r>
              <a:rPr lang="en-US" sz="800" u="none" dirty="0">
                <a:sym typeface="Wingdings" panose="05000000000000000000" pitchFamily="2" charset="2"/>
              </a:rPr>
              <a:t> PAID TO ADVISE</a:t>
            </a:r>
          </a:p>
          <a:p>
            <a:r>
              <a:rPr lang="en-US" sz="800" u="none" dirty="0">
                <a:sym typeface="Wingdings" panose="05000000000000000000" pitchFamily="2" charset="2"/>
              </a:rPr>
              <a:t>Other Duties: economic development, foster/build relationships; day to day activity decisions; contract decisions (up to X amount); manage citizen reports</a:t>
            </a:r>
          </a:p>
          <a:p>
            <a:endParaRPr lang="en-US" sz="800" dirty="0"/>
          </a:p>
        </p:txBody>
      </p:sp>
      <p:sp>
        <p:nvSpPr>
          <p:cNvPr id="4" name="Slide Number Placeholder 3"/>
          <p:cNvSpPr>
            <a:spLocks noGrp="1"/>
          </p:cNvSpPr>
          <p:nvPr>
            <p:ph type="sldNum" sz="quarter" idx="5"/>
          </p:nvPr>
        </p:nvSpPr>
        <p:spPr/>
        <p:txBody>
          <a:bodyPr/>
          <a:lstStyle/>
          <a:p>
            <a:fld id="{50B78278-7922-4217-B0F7-F3836CF41F8F}" type="slidenum">
              <a:rPr lang="en-US" smtClean="0"/>
              <a:t>20</a:t>
            </a:fld>
            <a:endParaRPr lang="en-US"/>
          </a:p>
        </p:txBody>
      </p:sp>
    </p:spTree>
    <p:extLst>
      <p:ext uri="{BB962C8B-B14F-4D97-AF65-F5344CB8AC3E}">
        <p14:creationId xmlns:p14="http://schemas.microsoft.com/office/powerpoint/2010/main" val="2048349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Council + staff = symbiotic relationship.  </a:t>
            </a:r>
          </a:p>
          <a:p>
            <a:endParaRPr lang="en-US" sz="1000" dirty="0"/>
          </a:p>
          <a:p>
            <a:r>
              <a:rPr lang="en-US" sz="1000" dirty="0"/>
              <a:t>Council takes input and guidance from the City Manager and other City staff.</a:t>
            </a:r>
          </a:p>
          <a:p>
            <a:endParaRPr lang="en-US" sz="1000" dirty="0"/>
          </a:p>
          <a:p>
            <a:r>
              <a:rPr lang="en-US" sz="1000" dirty="0"/>
              <a:t>City Manager implements the Council’s policy, but in developing the policy, the Council may define the parameters it seeks to achieve.  </a:t>
            </a:r>
          </a:p>
          <a:p>
            <a:endParaRPr lang="en-US" sz="1000" dirty="0"/>
          </a:p>
          <a:p>
            <a:r>
              <a:rPr lang="en-US" sz="1000" dirty="0"/>
              <a:t>EXAMPLE: council passes water line/infrastructure project </a:t>
            </a:r>
            <a:r>
              <a:rPr lang="en-US" sz="1000" dirty="0">
                <a:sym typeface="Wingdings" panose="05000000000000000000" pitchFamily="2" charset="2"/>
              </a:rPr>
              <a:t> city manager and staff makes that happen. </a:t>
            </a:r>
            <a:endParaRPr lang="en-US" sz="1000" dirty="0"/>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24</a:t>
            </a:fld>
            <a:endParaRPr lang="en-US"/>
          </a:p>
        </p:txBody>
      </p:sp>
    </p:spTree>
    <p:extLst>
      <p:ext uri="{BB962C8B-B14F-4D97-AF65-F5344CB8AC3E}">
        <p14:creationId xmlns:p14="http://schemas.microsoft.com/office/powerpoint/2010/main" val="382331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2</a:t>
            </a:fld>
            <a:endParaRPr lang="en-US"/>
          </a:p>
        </p:txBody>
      </p:sp>
    </p:spTree>
    <p:extLst>
      <p:ext uri="{BB962C8B-B14F-4D97-AF65-F5344CB8AC3E}">
        <p14:creationId xmlns:p14="http://schemas.microsoft.com/office/powerpoint/2010/main" val="2775867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photo depict a group or a team?  Why?</a:t>
            </a:r>
          </a:p>
          <a:p>
            <a:endParaRPr lang="en-US" dirty="0"/>
          </a:p>
          <a:p>
            <a:r>
              <a:rPr lang="en-US" dirty="0"/>
              <a:t>What makes a group versus what makes a team?</a:t>
            </a:r>
          </a:p>
          <a:p>
            <a:endParaRPr lang="en-US" dirty="0"/>
          </a:p>
          <a:p>
            <a:r>
              <a:rPr lang="en-US" dirty="0"/>
              <a:t>Why is a team better than a group?</a:t>
            </a:r>
          </a:p>
          <a:p>
            <a:endParaRPr lang="en-US" dirty="0"/>
          </a:p>
          <a:p>
            <a:r>
              <a:rPr lang="en-US" dirty="0"/>
              <a:t>Can a group become a team?  How?</a:t>
            </a:r>
          </a:p>
          <a:p>
            <a:endParaRPr lang="en-US" dirty="0"/>
          </a:p>
          <a:p>
            <a:r>
              <a:rPr lang="en-US" dirty="0"/>
              <a:t>Flight attendants vs. passengers. </a:t>
            </a:r>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25</a:t>
            </a:fld>
            <a:endParaRPr lang="en-US"/>
          </a:p>
        </p:txBody>
      </p:sp>
    </p:spTree>
    <p:extLst>
      <p:ext uri="{BB962C8B-B14F-4D97-AF65-F5344CB8AC3E}">
        <p14:creationId xmlns:p14="http://schemas.microsoft.com/office/powerpoint/2010/main" val="2593510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 independent work 	vs. Team = Interdependent work as a collective</a:t>
            </a:r>
          </a:p>
          <a:p>
            <a:endParaRPr lang="en-US" dirty="0"/>
          </a:p>
          <a:p>
            <a:r>
              <a:rPr lang="en-US" dirty="0"/>
              <a:t>Do you think your council is working more as a group or a team?</a:t>
            </a:r>
          </a:p>
          <a:p>
            <a:r>
              <a:rPr lang="en-US" dirty="0"/>
              <a:t>Your council will be judged as a unit – it is unlikely that a single council member will be identified as the reason a decision was or was not made. It will be the team judged as a unit. </a:t>
            </a:r>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26</a:t>
            </a:fld>
            <a:endParaRPr lang="en-US"/>
          </a:p>
        </p:txBody>
      </p:sp>
    </p:spTree>
    <p:extLst>
      <p:ext uri="{BB962C8B-B14F-4D97-AF65-F5344CB8AC3E}">
        <p14:creationId xmlns:p14="http://schemas.microsoft.com/office/powerpoint/2010/main" val="309980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27</a:t>
            </a:fld>
            <a:endParaRPr lang="en-US"/>
          </a:p>
        </p:txBody>
      </p:sp>
    </p:spTree>
    <p:extLst>
      <p:ext uri="{BB962C8B-B14F-4D97-AF65-F5344CB8AC3E}">
        <p14:creationId xmlns:p14="http://schemas.microsoft.com/office/powerpoint/2010/main" val="971139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Please share your thoughts on how your council incorporates any of these principles?</a:t>
            </a:r>
          </a:p>
          <a:p>
            <a:r>
              <a:rPr lang="en-US" sz="800" dirty="0"/>
              <a:t>Where is there room for improvement?</a:t>
            </a:r>
          </a:p>
          <a:p>
            <a:r>
              <a:rPr lang="en-US" sz="800" dirty="0"/>
              <a:t>What specifically can be done to improve that principle?</a:t>
            </a:r>
          </a:p>
          <a:p>
            <a:endParaRPr lang="en-US" sz="800" dirty="0"/>
          </a:p>
          <a:p>
            <a:pPr marL="233309" indent="-233309">
              <a:buFont typeface="+mj-lt"/>
              <a:buAutoNum type="arabicPeriod"/>
            </a:pPr>
            <a:r>
              <a:rPr lang="en-US" sz="800" dirty="0"/>
              <a:t>There is a </a:t>
            </a:r>
            <a:r>
              <a:rPr lang="en-US" sz="800" b="1" dirty="0"/>
              <a:t>shared understanding</a:t>
            </a:r>
            <a:r>
              <a:rPr lang="en-US" sz="800" dirty="0"/>
              <a:t> between the members that personal and team goals can be achieved best with mutual support.</a:t>
            </a:r>
          </a:p>
          <a:p>
            <a:pPr marL="699927" lvl="1" indent="-233309">
              <a:buFont typeface="+mj-lt"/>
              <a:buAutoNum type="arabicPeriod"/>
            </a:pPr>
            <a:r>
              <a:rPr lang="en-US" sz="800" dirty="0"/>
              <a:t>How many of you have read your charter/ordinances/council rules and procedures/policies?</a:t>
            </a:r>
          </a:p>
          <a:p>
            <a:pPr marL="699927" lvl="1" indent="-233309">
              <a:buFont typeface="+mj-lt"/>
              <a:buAutoNum type="arabicPeriod"/>
            </a:pPr>
            <a:endParaRPr lang="en-US" sz="800" dirty="0"/>
          </a:p>
          <a:p>
            <a:pPr marL="233309" indent="-233309">
              <a:buFont typeface="+mj-lt"/>
              <a:buAutoNum type="arabicPeriod"/>
            </a:pPr>
            <a:r>
              <a:rPr lang="en-US" sz="800" dirty="0"/>
              <a:t>Members feel a </a:t>
            </a:r>
            <a:r>
              <a:rPr lang="en-US" sz="800" b="1" dirty="0"/>
              <a:t>shared ownership</a:t>
            </a:r>
            <a:r>
              <a:rPr lang="en-US" sz="800" dirty="0"/>
              <a:t> of their work and the team’s goals and are committed to the commonly established (explicit or implicit) rules.</a:t>
            </a:r>
          </a:p>
          <a:p>
            <a:pPr marL="699927" lvl="1" indent="-233309">
              <a:buFont typeface="+mj-lt"/>
              <a:buAutoNum type="arabicPeriod"/>
            </a:pPr>
            <a:r>
              <a:rPr lang="en-US" sz="800" dirty="0"/>
              <a:t>This can be difficult – this will come up when there is a split vote </a:t>
            </a:r>
            <a:r>
              <a:rPr lang="en-US" sz="800" dirty="0">
                <a:sym typeface="Wingdings" panose="05000000000000000000" pitchFamily="2" charset="2"/>
              </a:rPr>
              <a:t> as a whole council, after a vote, each councilor must subscribe to the result. </a:t>
            </a:r>
          </a:p>
          <a:p>
            <a:pPr marL="466618" lvl="1"/>
            <a:endParaRPr lang="en-US" sz="800" dirty="0"/>
          </a:p>
          <a:p>
            <a:pPr marL="233309" indent="-233309">
              <a:buFont typeface="+mj-lt"/>
              <a:buAutoNum type="arabicPeriod"/>
            </a:pPr>
            <a:r>
              <a:rPr lang="en-US" sz="800" b="1" dirty="0"/>
              <a:t>Everyone can contribute</a:t>
            </a:r>
            <a:r>
              <a:rPr lang="en-US" sz="800" dirty="0"/>
              <a:t> their personal or professional competencies to the success of the team’s goals.</a:t>
            </a:r>
          </a:p>
          <a:p>
            <a:pPr marL="699927" lvl="1" indent="-233309">
              <a:buFont typeface="+mj-lt"/>
              <a:buAutoNum type="arabicPeriod"/>
            </a:pPr>
            <a:r>
              <a:rPr lang="en-US" sz="800" dirty="0"/>
              <a:t>Group projects Hypo </a:t>
            </a:r>
            <a:r>
              <a:rPr lang="en-US" sz="800" dirty="0">
                <a:sym typeface="Wingdings" panose="05000000000000000000" pitchFamily="2" charset="2"/>
              </a:rPr>
              <a:t> how many of you were assigned to group projects….how many enjoyed/hated? Why?</a:t>
            </a:r>
          </a:p>
          <a:p>
            <a:pPr marL="466618" lvl="1"/>
            <a:endParaRPr lang="en-US" sz="800" dirty="0"/>
          </a:p>
          <a:p>
            <a:pPr marL="233309" indent="-233309">
              <a:buFont typeface="+mj-lt"/>
              <a:buAutoNum type="arabicPeriod"/>
            </a:pPr>
            <a:r>
              <a:rPr lang="en-US" sz="800" dirty="0"/>
              <a:t>There is </a:t>
            </a:r>
            <a:r>
              <a:rPr lang="en-US" sz="800" b="1" dirty="0"/>
              <a:t>room to express ideas and opinions</a:t>
            </a:r>
            <a:r>
              <a:rPr lang="en-US" sz="800" dirty="0"/>
              <a:t>, and team members are making effort to understand each other.</a:t>
            </a:r>
          </a:p>
          <a:p>
            <a:pPr marL="699927" lvl="1" indent="-233309">
              <a:buFont typeface="+mj-lt"/>
              <a:buAutoNum type="arabicPeriod"/>
            </a:pPr>
            <a:r>
              <a:rPr lang="en-US" sz="800" dirty="0"/>
              <a:t>Even if there is one councilor who has an opinion/thoughts/comments on each council item </a:t>
            </a:r>
            <a:r>
              <a:rPr lang="en-US" sz="800" dirty="0">
                <a:sym typeface="Wingdings" panose="05000000000000000000" pitchFamily="2" charset="2"/>
              </a:rPr>
              <a:t> allowing space and inviting all voices to be heard will make a more successful council. </a:t>
            </a:r>
          </a:p>
          <a:p>
            <a:pPr marL="466618" lvl="1"/>
            <a:endParaRPr lang="en-US" sz="800" dirty="0"/>
          </a:p>
          <a:p>
            <a:pPr marL="233309" indent="-233309">
              <a:buFont typeface="+mj-lt"/>
              <a:buAutoNum type="arabicPeriod"/>
            </a:pPr>
            <a:r>
              <a:rPr lang="en-US" sz="800" b="1" dirty="0"/>
              <a:t>Nobody feels threatened</a:t>
            </a:r>
            <a:r>
              <a:rPr lang="en-US" sz="800" dirty="0"/>
              <a:t> by conflict and conflict is viewed as a normal aspect of teamwork.</a:t>
            </a:r>
          </a:p>
          <a:p>
            <a:pPr marL="699927" lvl="1" indent="-233309">
              <a:buFont typeface="+mj-lt"/>
              <a:buAutoNum type="arabicPeriod"/>
            </a:pPr>
            <a:r>
              <a:rPr lang="en-US" sz="800" dirty="0"/>
              <a:t>Councils are political, but also non-partisan. </a:t>
            </a:r>
          </a:p>
          <a:p>
            <a:pPr marL="466618" lvl="1"/>
            <a:endParaRPr lang="en-US" sz="800" dirty="0"/>
          </a:p>
          <a:p>
            <a:pPr marL="233309" indent="-233309">
              <a:buFont typeface="+mj-lt"/>
              <a:buAutoNum type="arabicPeriod"/>
            </a:pPr>
            <a:r>
              <a:rPr lang="en-US" sz="800" dirty="0"/>
              <a:t>There is an atmosphere of </a:t>
            </a:r>
            <a:r>
              <a:rPr lang="en-US" sz="800" b="1" dirty="0"/>
              <a:t>trust and encouragement</a:t>
            </a:r>
            <a:r>
              <a:rPr lang="en-US" sz="800" dirty="0"/>
              <a:t>, and members are encouraged to improve their skills and competencies.</a:t>
            </a:r>
          </a:p>
          <a:p>
            <a:pPr marL="699927" lvl="1" indent="-233309">
              <a:buFont typeface="+mj-lt"/>
              <a:buAutoNum type="arabicPeriod"/>
            </a:pPr>
            <a:endParaRPr lang="en-US" sz="800" dirty="0"/>
          </a:p>
          <a:p>
            <a:pPr marL="233309" indent="-233309">
              <a:buFont typeface="+mj-lt"/>
              <a:buAutoNum type="arabicPeriod"/>
            </a:pPr>
            <a:r>
              <a:rPr lang="en-US" sz="800" dirty="0"/>
              <a:t>The </a:t>
            </a:r>
            <a:r>
              <a:rPr lang="en-US" sz="800" b="1" dirty="0"/>
              <a:t>decision-making process</a:t>
            </a:r>
            <a:r>
              <a:rPr lang="en-US" sz="800" dirty="0"/>
              <a:t> is</a:t>
            </a:r>
            <a:r>
              <a:rPr lang="en-US" sz="800" b="1" dirty="0"/>
              <a:t> participative</a:t>
            </a:r>
            <a:r>
              <a:rPr lang="en-US" sz="800" dirty="0"/>
              <a:t> and no one is left out or unheard.</a:t>
            </a:r>
          </a:p>
          <a:p>
            <a:pPr marL="699927" lvl="1" indent="-233309">
              <a:buFont typeface="+mj-lt"/>
              <a:buAutoNum type="arabicPeriod"/>
            </a:pPr>
            <a:r>
              <a:rPr lang="en-US" sz="800" dirty="0"/>
              <a:t>Progress the discussion but PARTICIPATING. </a:t>
            </a:r>
          </a:p>
          <a:p>
            <a:pPr lvl="0"/>
            <a:endParaRPr lang="en-US" sz="800" dirty="0"/>
          </a:p>
          <a:p>
            <a:r>
              <a:rPr lang="en-US" sz="800" dirty="0"/>
              <a:t>Remember: city staff plays a very important role. </a:t>
            </a:r>
          </a:p>
          <a:p>
            <a:r>
              <a:rPr lang="en-US" sz="800" dirty="0"/>
              <a:t>According to Robert Maddux, author of Team Building: An Exercise in Leadership and a respected leader in effective teambuilding, these are the 7 principles to keep in mind when a group is trying to become a team</a:t>
            </a:r>
          </a:p>
          <a:p>
            <a:endParaRPr lang="en-US" sz="800" dirty="0"/>
          </a:p>
        </p:txBody>
      </p:sp>
      <p:sp>
        <p:nvSpPr>
          <p:cNvPr id="4" name="Slide Number Placeholder 3"/>
          <p:cNvSpPr>
            <a:spLocks noGrp="1"/>
          </p:cNvSpPr>
          <p:nvPr>
            <p:ph type="sldNum" sz="quarter" idx="5"/>
          </p:nvPr>
        </p:nvSpPr>
        <p:spPr/>
        <p:txBody>
          <a:bodyPr/>
          <a:lstStyle/>
          <a:p>
            <a:fld id="{50B78278-7922-4217-B0F7-F3836CF41F8F}" type="slidenum">
              <a:rPr lang="en-US" smtClean="0"/>
              <a:t>28</a:t>
            </a:fld>
            <a:endParaRPr lang="en-US"/>
          </a:p>
        </p:txBody>
      </p:sp>
    </p:spTree>
    <p:extLst>
      <p:ext uri="{BB962C8B-B14F-4D97-AF65-F5344CB8AC3E}">
        <p14:creationId xmlns:p14="http://schemas.microsoft.com/office/powerpoint/2010/main" val="3913495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your council implement any of these….how?</a:t>
            </a:r>
          </a:p>
          <a:p>
            <a:r>
              <a:rPr lang="en-US" dirty="0"/>
              <a:t>What does your council do well already from this list? </a:t>
            </a:r>
          </a:p>
        </p:txBody>
      </p:sp>
      <p:sp>
        <p:nvSpPr>
          <p:cNvPr id="4" name="Slide Number Placeholder 3"/>
          <p:cNvSpPr>
            <a:spLocks noGrp="1"/>
          </p:cNvSpPr>
          <p:nvPr>
            <p:ph type="sldNum" sz="quarter" idx="5"/>
          </p:nvPr>
        </p:nvSpPr>
        <p:spPr/>
        <p:txBody>
          <a:bodyPr/>
          <a:lstStyle/>
          <a:p>
            <a:fld id="{50B78278-7922-4217-B0F7-F3836CF41F8F}" type="slidenum">
              <a:rPr lang="en-US" smtClean="0"/>
              <a:t>29</a:t>
            </a:fld>
            <a:endParaRPr lang="en-US"/>
          </a:p>
        </p:txBody>
      </p:sp>
    </p:spTree>
    <p:extLst>
      <p:ext uri="{BB962C8B-B14F-4D97-AF65-F5344CB8AC3E}">
        <p14:creationId xmlns:p14="http://schemas.microsoft.com/office/powerpoint/2010/main" val="2396070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any of you on council when these goals were set?</a:t>
            </a:r>
          </a:p>
          <a:p>
            <a:r>
              <a:rPr lang="en-US" dirty="0"/>
              <a:t>Do these goals still resonate with this current council?</a:t>
            </a:r>
          </a:p>
          <a:p>
            <a:r>
              <a:rPr lang="en-US" dirty="0"/>
              <a:t>Do you have goal setting in the near future?</a:t>
            </a:r>
          </a:p>
          <a:p>
            <a:r>
              <a:rPr lang="en-US" dirty="0"/>
              <a:t>Do you evaluate your success of these previous goals set?</a:t>
            </a:r>
          </a:p>
        </p:txBody>
      </p:sp>
      <p:sp>
        <p:nvSpPr>
          <p:cNvPr id="4" name="Slide Number Placeholder 3"/>
          <p:cNvSpPr>
            <a:spLocks noGrp="1"/>
          </p:cNvSpPr>
          <p:nvPr>
            <p:ph type="sldNum" sz="quarter" idx="5"/>
          </p:nvPr>
        </p:nvSpPr>
        <p:spPr/>
        <p:txBody>
          <a:bodyPr/>
          <a:lstStyle/>
          <a:p>
            <a:fld id="{50B78278-7922-4217-B0F7-F3836CF41F8F}" type="slidenum">
              <a:rPr lang="en-US" smtClean="0"/>
              <a:t>30</a:t>
            </a:fld>
            <a:endParaRPr lang="en-US"/>
          </a:p>
        </p:txBody>
      </p:sp>
    </p:spTree>
    <p:extLst>
      <p:ext uri="{BB962C8B-B14F-4D97-AF65-F5344CB8AC3E}">
        <p14:creationId xmlns:p14="http://schemas.microsoft.com/office/powerpoint/2010/main" val="247886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an upcoming strategic planning session scheduled. </a:t>
            </a:r>
          </a:p>
          <a:p>
            <a:r>
              <a:rPr lang="en-US" dirty="0"/>
              <a:t>Thinking as a group and working together to make achievable goals and visions for the City are important. </a:t>
            </a:r>
          </a:p>
          <a:p>
            <a:endParaRPr lang="en-US" dirty="0"/>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31</a:t>
            </a:fld>
            <a:endParaRPr lang="en-US"/>
          </a:p>
        </p:txBody>
      </p:sp>
    </p:spTree>
    <p:extLst>
      <p:ext uri="{BB962C8B-B14F-4D97-AF65-F5344CB8AC3E}">
        <p14:creationId xmlns:p14="http://schemas.microsoft.com/office/powerpoint/2010/main" val="1483726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i="0" u="none" strike="noStrike" baseline="0" dirty="0">
                <a:latin typeface="Arial" panose="020B0604020202020204" pitchFamily="34" charset="0"/>
              </a:rPr>
              <a:t>SILVERTON, OREGON</a:t>
            </a:r>
          </a:p>
          <a:p>
            <a:pPr algn="l"/>
            <a:r>
              <a:rPr lang="en-US" sz="800" b="0" i="0" u="none" strike="noStrike" baseline="0" dirty="0">
                <a:latin typeface="Times New Roman" panose="02020603050405020304" pitchFamily="18" charset="0"/>
              </a:rPr>
              <a:t>Adopted July, 1979</a:t>
            </a:r>
          </a:p>
          <a:p>
            <a:pPr algn="l"/>
            <a:r>
              <a:rPr lang="en-US" sz="800" b="0" i="0" u="none" strike="noStrike" baseline="0" dirty="0">
                <a:latin typeface="Times New Roman" panose="02020603050405020304" pitchFamily="18" charset="0"/>
              </a:rPr>
              <a:t>Revised July, 1980</a:t>
            </a:r>
          </a:p>
          <a:p>
            <a:pPr algn="l"/>
            <a:r>
              <a:rPr lang="en-US" sz="800" b="0" i="0" u="none" strike="noStrike" baseline="0" dirty="0">
                <a:latin typeface="Times New Roman" panose="02020603050405020304" pitchFamily="18" charset="0"/>
              </a:rPr>
              <a:t>Revised July, 1989</a:t>
            </a:r>
          </a:p>
          <a:p>
            <a:pPr algn="l"/>
            <a:r>
              <a:rPr lang="en-US" sz="800" b="0" i="0" u="none" strike="noStrike" baseline="0" dirty="0">
                <a:latin typeface="Times New Roman" panose="02020603050405020304" pitchFamily="18" charset="0"/>
              </a:rPr>
              <a:t>Revised November 2000</a:t>
            </a:r>
          </a:p>
          <a:p>
            <a:pPr algn="l"/>
            <a:r>
              <a:rPr lang="en-US" sz="800" b="0" i="0" u="none" strike="noStrike" baseline="0" dirty="0">
                <a:latin typeface="Times New Roman" panose="02020603050405020304" pitchFamily="18" charset="0"/>
              </a:rPr>
              <a:t>Revised August 2002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Periodic Review required by ORS Chapter 197</a:t>
            </a:r>
          </a:p>
          <a:p>
            <a:pPr algn="l"/>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32</a:t>
            </a:fld>
            <a:endParaRPr lang="en-US"/>
          </a:p>
        </p:txBody>
      </p:sp>
    </p:spTree>
    <p:extLst>
      <p:ext uri="{BB962C8B-B14F-4D97-AF65-F5344CB8AC3E}">
        <p14:creationId xmlns:p14="http://schemas.microsoft.com/office/powerpoint/2010/main" val="1654845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33</a:t>
            </a:fld>
            <a:endParaRPr lang="en-US"/>
          </a:p>
        </p:txBody>
      </p:sp>
    </p:spTree>
    <p:extLst>
      <p:ext uri="{BB962C8B-B14F-4D97-AF65-F5344CB8AC3E}">
        <p14:creationId xmlns:p14="http://schemas.microsoft.com/office/powerpoint/2010/main" val="2401152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34</a:t>
            </a:fld>
            <a:endParaRPr lang="en-US"/>
          </a:p>
        </p:txBody>
      </p:sp>
    </p:spTree>
    <p:extLst>
      <p:ext uri="{BB962C8B-B14F-4D97-AF65-F5344CB8AC3E}">
        <p14:creationId xmlns:p14="http://schemas.microsoft.com/office/powerpoint/2010/main" val="117392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know the role you are supposed to play and the responsibilities you have on City Council?</a:t>
            </a:r>
          </a:p>
          <a:p>
            <a:endParaRPr lang="en-US" dirty="0"/>
          </a:p>
          <a:p>
            <a:r>
              <a:rPr lang="en-US" dirty="0"/>
              <a:t>Where are the roles and responsibilities outlined?</a:t>
            </a:r>
          </a:p>
          <a:p>
            <a:pPr marL="349964" indent="-349964">
              <a:buAutoNum type="arabicPeriod"/>
            </a:pPr>
            <a:r>
              <a:rPr lang="en-US" dirty="0"/>
              <a:t>Charter</a:t>
            </a:r>
          </a:p>
          <a:p>
            <a:pPr marL="349964" indent="-349964">
              <a:buAutoNum type="arabicPeriod"/>
            </a:pPr>
            <a:r>
              <a:rPr lang="en-US" dirty="0"/>
              <a:t>Attributes of Council-Manager Form of Government</a:t>
            </a:r>
          </a:p>
          <a:p>
            <a:endParaRPr lang="en-US" dirty="0"/>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3</a:t>
            </a:fld>
            <a:endParaRPr lang="en-US"/>
          </a:p>
        </p:txBody>
      </p:sp>
    </p:spTree>
    <p:extLst>
      <p:ext uri="{BB962C8B-B14F-4D97-AF65-F5344CB8AC3E}">
        <p14:creationId xmlns:p14="http://schemas.microsoft.com/office/powerpoint/2010/main" val="3348446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35</a:t>
            </a:fld>
            <a:endParaRPr lang="en-US"/>
          </a:p>
        </p:txBody>
      </p:sp>
    </p:spTree>
    <p:extLst>
      <p:ext uri="{BB962C8B-B14F-4D97-AF65-F5344CB8AC3E}">
        <p14:creationId xmlns:p14="http://schemas.microsoft.com/office/powerpoint/2010/main" val="3279083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Council has four arenas. </a:t>
            </a:r>
          </a:p>
          <a:p>
            <a:endParaRPr lang="en-US" sz="800" dirty="0"/>
          </a:p>
          <a:p>
            <a:pPr marL="233309" indent="-233309">
              <a:buAutoNum type="arabicPeriod"/>
            </a:pPr>
            <a:r>
              <a:rPr lang="en-US" sz="800" b="1" dirty="0"/>
              <a:t>Goal Setting.  </a:t>
            </a:r>
            <a:r>
              <a:rPr lang="en-US" sz="800" dirty="0"/>
              <a:t>You should do this at least annually.  While your strategic plan may be five or 10 years in nature, you should evaluate it each year and see which goals you can accomplish that year.</a:t>
            </a:r>
          </a:p>
          <a:p>
            <a:pPr marL="699927" lvl="1" indent="-233309">
              <a:buAutoNum type="arabicPeriod"/>
            </a:pPr>
            <a:r>
              <a:rPr lang="en-US" sz="800" dirty="0"/>
              <a:t>Strategic and plan for 5-10 years</a:t>
            </a:r>
          </a:p>
          <a:p>
            <a:pPr marL="233309" indent="-233309">
              <a:buAutoNum type="arabicPeriod"/>
            </a:pPr>
            <a:r>
              <a:rPr lang="en-US" sz="800" b="1" dirty="0"/>
              <a:t>Exploration and Analysis.  </a:t>
            </a:r>
            <a:r>
              <a:rPr lang="en-US" sz="800" dirty="0"/>
              <a:t>Work sessions or study sessions as they are often called are super helpful.  These are intended to be meetings where councilors and experts confer with one another on significant items under consideration.  These meetings are public, but the public watches, they don’t participate.</a:t>
            </a:r>
          </a:p>
          <a:p>
            <a:pPr marL="699927" lvl="1" indent="-233309">
              <a:buAutoNum type="arabicPeriod"/>
            </a:pPr>
            <a:r>
              <a:rPr lang="en-US" sz="800" dirty="0"/>
              <a:t>Work sessions</a:t>
            </a:r>
          </a:p>
          <a:p>
            <a:pPr marL="233309" indent="-233309">
              <a:buAutoNum type="arabicPeriod"/>
            </a:pPr>
            <a:r>
              <a:rPr lang="en-US" sz="800" b="1" dirty="0"/>
              <a:t>Disposition &amp; Legislation.  </a:t>
            </a:r>
            <a:r>
              <a:rPr lang="en-US" sz="800" dirty="0"/>
              <a:t>These are your council public meetings.  This is where you debate and vote, it’s not the time to carefully analyze the issue – that already happened in your work session.</a:t>
            </a:r>
          </a:p>
          <a:p>
            <a:pPr marL="699927" lvl="1" indent="-233309">
              <a:buAutoNum type="arabicPeriod"/>
            </a:pPr>
            <a:r>
              <a:rPr lang="en-US" sz="800" dirty="0"/>
              <a:t>Make ordinances </a:t>
            </a:r>
          </a:p>
          <a:p>
            <a:pPr marL="233309" indent="-233309">
              <a:buAutoNum type="arabicPeriod"/>
            </a:pPr>
            <a:r>
              <a:rPr lang="en-US" sz="800" b="1" dirty="0"/>
              <a:t>Community Relations.  </a:t>
            </a:r>
            <a:r>
              <a:rPr lang="en-US" sz="800" dirty="0"/>
              <a:t>While it sometimes pains people to hear the words “you work for me”, in reality we all do.  You work for and represent your community members, as such, you need to form relationships with them and engage them.  It doesn’t mean you do what they say, but you do engage and work with them.</a:t>
            </a:r>
          </a:p>
          <a:p>
            <a:pPr marL="699927" lvl="1" indent="-233309">
              <a:buAutoNum type="arabicPeriod"/>
            </a:pPr>
            <a:r>
              <a:rPr lang="en-US" sz="800" dirty="0"/>
              <a:t>Engage (e.g. coffee with mayor); town halls; city newsletters/comment cards</a:t>
            </a:r>
          </a:p>
          <a:p>
            <a:endParaRPr lang="en-US" sz="800" dirty="0"/>
          </a:p>
          <a:p>
            <a:r>
              <a:rPr lang="en-US" sz="800" dirty="0"/>
              <a:t>Question: how many of you elected, get paid? Typically, if not volunteers, get a nominal stipend. YOU MUST MANAGE YOUR TIME. </a:t>
            </a:r>
          </a:p>
          <a:p>
            <a:pPr marL="174982" indent="-174982">
              <a:buFont typeface="Wingdings" panose="05000000000000000000" pitchFamily="2" charset="2"/>
              <a:buChar char="à"/>
            </a:pPr>
            <a:r>
              <a:rPr lang="en-US" sz="800" dirty="0">
                <a:sym typeface="Wingdings" panose="05000000000000000000" pitchFamily="2" charset="2"/>
              </a:rPr>
              <a:t>Cannot fix every issue. </a:t>
            </a:r>
          </a:p>
          <a:p>
            <a:pPr marL="174982" indent="-174982">
              <a:buFont typeface="Wingdings" panose="05000000000000000000" pitchFamily="2" charset="2"/>
              <a:buChar char="à"/>
            </a:pPr>
            <a:r>
              <a:rPr lang="en-US" sz="800" dirty="0">
                <a:sym typeface="Wingdings" panose="05000000000000000000" pitchFamily="2" charset="2"/>
              </a:rPr>
              <a:t>Have due diligence and then make informed decisions. </a:t>
            </a:r>
            <a:endParaRPr lang="en-US" sz="800" dirty="0"/>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36</a:t>
            </a:fld>
            <a:endParaRPr lang="en-US"/>
          </a:p>
        </p:txBody>
      </p:sp>
    </p:spTree>
    <p:extLst>
      <p:ext uri="{BB962C8B-B14F-4D97-AF65-F5344CB8AC3E}">
        <p14:creationId xmlns:p14="http://schemas.microsoft.com/office/powerpoint/2010/main" val="2735298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Question: who has read their council rules/procedures? How often? </a:t>
            </a:r>
          </a:p>
          <a:p>
            <a:endParaRPr lang="en-US" sz="800" dirty="0"/>
          </a:p>
          <a:p>
            <a:r>
              <a:rPr lang="en-US" sz="800" dirty="0"/>
              <a:t>The council rules/procedures create structure and fairness.  / If the rules are known, understood, implemented each meeting </a:t>
            </a:r>
            <a:r>
              <a:rPr lang="en-US" sz="800" dirty="0">
                <a:sym typeface="Wingdings" panose="05000000000000000000" pitchFamily="2" charset="2"/>
              </a:rPr>
              <a:t> fosters collegiality. </a:t>
            </a:r>
            <a:endParaRPr lang="en-US" sz="800" dirty="0"/>
          </a:p>
          <a:p>
            <a:r>
              <a:rPr lang="en-US" sz="800" dirty="0"/>
              <a:t>If no rules: deterioration happens. </a:t>
            </a:r>
          </a:p>
          <a:p>
            <a:endParaRPr lang="en-US" sz="800" dirty="0"/>
          </a:p>
          <a:p>
            <a:r>
              <a:rPr lang="en-US" sz="800" dirty="0"/>
              <a:t>EXAMPLES: interrupting people; multiple talking over each other; question time turns to debate time; the public gets involved outside its designated time; facilitators become participants, </a:t>
            </a:r>
            <a:r>
              <a:rPr lang="en-US" sz="800" dirty="0" err="1"/>
              <a:t>etc</a:t>
            </a:r>
            <a:r>
              <a:rPr lang="en-US" sz="800" dirty="0"/>
              <a:t>…</a:t>
            </a:r>
          </a:p>
          <a:p>
            <a:endParaRPr lang="en-US" sz="800" dirty="0"/>
          </a:p>
          <a:p>
            <a:r>
              <a:rPr lang="en-US" sz="800" dirty="0"/>
              <a:t>**As a council you can review, re-write the council rules/procedures; can address bad behaviors. </a:t>
            </a:r>
          </a:p>
          <a:p>
            <a:endParaRPr lang="en-US" sz="800" dirty="0"/>
          </a:p>
        </p:txBody>
      </p:sp>
      <p:sp>
        <p:nvSpPr>
          <p:cNvPr id="4" name="Slide Number Placeholder 3"/>
          <p:cNvSpPr>
            <a:spLocks noGrp="1"/>
          </p:cNvSpPr>
          <p:nvPr>
            <p:ph type="sldNum" sz="quarter" idx="5"/>
          </p:nvPr>
        </p:nvSpPr>
        <p:spPr/>
        <p:txBody>
          <a:bodyPr/>
          <a:lstStyle/>
          <a:p>
            <a:fld id="{50B78278-7922-4217-B0F7-F3836CF41F8F}" type="slidenum">
              <a:rPr lang="en-US" smtClean="0"/>
              <a:t>37</a:t>
            </a:fld>
            <a:endParaRPr lang="en-US"/>
          </a:p>
        </p:txBody>
      </p:sp>
    </p:spTree>
    <p:extLst>
      <p:ext uri="{BB962C8B-B14F-4D97-AF65-F5344CB8AC3E}">
        <p14:creationId xmlns:p14="http://schemas.microsoft.com/office/powerpoint/2010/main" val="1059950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Trebuchet MS" panose="020B0603020202020204" pitchFamily="34" charset="0"/>
              </a:rPr>
              <a:t>Elections</a:t>
            </a:r>
          </a:p>
          <a:p>
            <a:pPr marL="285750" indent="-285750">
              <a:buFont typeface="Arial" panose="020B0604020202020204" pitchFamily="34" charset="0"/>
              <a:buChar char="•"/>
            </a:pPr>
            <a:r>
              <a:rPr lang="en-US" sz="1200" dirty="0">
                <a:latin typeface="Trebuchet MS" panose="020B0603020202020204" pitchFamily="34" charset="0"/>
              </a:rPr>
              <a:t>Surveys</a:t>
            </a:r>
          </a:p>
          <a:p>
            <a:pPr marL="285750" indent="-285750">
              <a:buFont typeface="Arial" panose="020B0604020202020204" pitchFamily="34" charset="0"/>
              <a:buChar char="•"/>
            </a:pPr>
            <a:r>
              <a:rPr lang="en-US" sz="1200" dirty="0">
                <a:latin typeface="Trebuchet MS" panose="020B0603020202020204" pitchFamily="34" charset="0"/>
              </a:rPr>
              <a:t>Monthly updates to public</a:t>
            </a:r>
          </a:p>
          <a:p>
            <a:pPr marL="285750" indent="-285750">
              <a:buFont typeface="Arial" panose="020B0604020202020204" pitchFamily="34" charset="0"/>
              <a:buChar char="•"/>
            </a:pPr>
            <a:r>
              <a:rPr lang="en-US" sz="1200" dirty="0">
                <a:latin typeface="Trebuchet MS" panose="020B0603020202020204" pitchFamily="34" charset="0"/>
              </a:rPr>
              <a:t>Questionnaires</a:t>
            </a:r>
          </a:p>
          <a:p>
            <a:pPr marL="285750" indent="-285750">
              <a:buFont typeface="Arial" panose="020B0604020202020204" pitchFamily="34" charset="0"/>
              <a:buChar char="•"/>
            </a:pPr>
            <a:r>
              <a:rPr lang="en-US" sz="1200" dirty="0">
                <a:latin typeface="Trebuchet MS" panose="020B0603020202020204" pitchFamily="34" charset="0"/>
              </a:rPr>
              <a:t>Newsletters </a:t>
            </a:r>
          </a:p>
          <a:p>
            <a:pPr marL="285750" indent="-285750">
              <a:buFont typeface="Arial" panose="020B0604020202020204" pitchFamily="34" charset="0"/>
              <a:buChar char="•"/>
            </a:pPr>
            <a:r>
              <a:rPr lang="en-US" sz="1200" dirty="0">
                <a:latin typeface="Trebuchet MS" panose="020B0603020202020204" pitchFamily="34" charset="0"/>
              </a:rPr>
              <a:t>Coffee with Mayor</a:t>
            </a:r>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38</a:t>
            </a:fld>
            <a:endParaRPr lang="en-US"/>
          </a:p>
        </p:txBody>
      </p:sp>
    </p:spTree>
    <p:extLst>
      <p:ext uri="{BB962C8B-B14F-4D97-AF65-F5344CB8AC3E}">
        <p14:creationId xmlns:p14="http://schemas.microsoft.com/office/powerpoint/2010/main" val="1929541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39</a:t>
            </a:fld>
            <a:endParaRPr lang="en-US"/>
          </a:p>
        </p:txBody>
      </p:sp>
    </p:spTree>
    <p:extLst>
      <p:ext uri="{BB962C8B-B14F-4D97-AF65-F5344CB8AC3E}">
        <p14:creationId xmlns:p14="http://schemas.microsoft.com/office/powerpoint/2010/main" val="809286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40</a:t>
            </a:fld>
            <a:endParaRPr lang="en-US"/>
          </a:p>
        </p:txBody>
      </p:sp>
    </p:spTree>
    <p:extLst>
      <p:ext uri="{BB962C8B-B14F-4D97-AF65-F5344CB8AC3E}">
        <p14:creationId xmlns:p14="http://schemas.microsoft.com/office/powerpoint/2010/main" val="1069844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41</a:t>
            </a:fld>
            <a:endParaRPr lang="en-US"/>
          </a:p>
        </p:txBody>
      </p:sp>
    </p:spTree>
    <p:extLst>
      <p:ext uri="{BB962C8B-B14F-4D97-AF65-F5344CB8AC3E}">
        <p14:creationId xmlns:p14="http://schemas.microsoft.com/office/powerpoint/2010/main" val="1959057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42</a:t>
            </a:fld>
            <a:endParaRPr lang="en-US"/>
          </a:p>
        </p:txBody>
      </p:sp>
    </p:spTree>
    <p:extLst>
      <p:ext uri="{BB962C8B-B14F-4D97-AF65-F5344CB8AC3E}">
        <p14:creationId xmlns:p14="http://schemas.microsoft.com/office/powerpoint/2010/main" val="338687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Who here knows what form of city government their city has?</a:t>
            </a:r>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4</a:t>
            </a:fld>
            <a:endParaRPr lang="en-US"/>
          </a:p>
        </p:txBody>
      </p:sp>
    </p:spTree>
    <p:extLst>
      <p:ext uri="{BB962C8B-B14F-4D97-AF65-F5344CB8AC3E}">
        <p14:creationId xmlns:p14="http://schemas.microsoft.com/office/powerpoint/2010/main" val="49476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Question: does any one councilor have authority? No – council must act as a unit. </a:t>
            </a:r>
          </a:p>
          <a:p>
            <a:r>
              <a:rPr lang="en-US" sz="800" dirty="0"/>
              <a:t>Question: does anyone here have a city where the mayor votes? What about only voting in a tie-breaker? Do they run city council meeting? </a:t>
            </a:r>
          </a:p>
          <a:p>
            <a:r>
              <a:rPr lang="en-US" sz="800" dirty="0"/>
              <a:t>Question: how many councilors make up your council? Do you know how many it takes for a quorum?</a:t>
            </a:r>
            <a:endParaRPr lang="en-US" sz="800" u="sng" dirty="0"/>
          </a:p>
          <a:p>
            <a:pPr marL="174982" indent="-174982">
              <a:buFont typeface="Arial" panose="020B0604020202020204" pitchFamily="34" charset="0"/>
              <a:buChar char="•"/>
            </a:pPr>
            <a:endParaRPr lang="en-US" sz="800" u="sng" dirty="0"/>
          </a:p>
          <a:p>
            <a:pPr marL="174982" indent="-174982">
              <a:buFont typeface="Arial" panose="020B0604020202020204" pitchFamily="34" charset="0"/>
              <a:buChar char="•"/>
            </a:pPr>
            <a:r>
              <a:rPr lang="en-US" sz="800" u="sng" dirty="0"/>
              <a:t>Centralized Power</a:t>
            </a:r>
            <a:r>
              <a:rPr lang="en-US" sz="800" dirty="0"/>
              <a:t>.  The power of the council is centralized.  No one councilor, unless otherwise stated in the Charter, has any individual power.  Your power comes from your collective authority – </a:t>
            </a:r>
            <a:r>
              <a:rPr lang="en-US" sz="800" b="1" dirty="0"/>
              <a:t>you cannot act alone</a:t>
            </a:r>
            <a:r>
              <a:rPr lang="en-US" sz="800" dirty="0"/>
              <a:t>; you must act in concert with one another.  Elected b/c of one issue, your particular platform – if you want that to be the council position, you need to convince your fellow councilors.</a:t>
            </a:r>
          </a:p>
          <a:p>
            <a:endParaRPr lang="en-US" sz="800" dirty="0"/>
          </a:p>
          <a:p>
            <a:pPr marL="174982" indent="-174982">
              <a:buFont typeface="Arial" panose="020B0604020202020204" pitchFamily="34" charset="0"/>
              <a:buChar char="•"/>
            </a:pPr>
            <a:r>
              <a:rPr lang="en-US" sz="800" u="sng" dirty="0"/>
              <a:t>Legislative Body</a:t>
            </a:r>
            <a:r>
              <a:rPr lang="en-US" sz="800" dirty="0"/>
              <a:t>.  The Council is the legislative body of the city – this is your primary responsibility and duty.  You are responsible for </a:t>
            </a:r>
            <a:r>
              <a:rPr lang="en-US" sz="800" b="1" dirty="0"/>
              <a:t>enacting ordinances, comprehensive plans, strategic plans, the budget</a:t>
            </a:r>
            <a:r>
              <a:rPr lang="en-US" sz="800" dirty="0"/>
              <a:t>.  But again, you do it together – as a team. </a:t>
            </a:r>
            <a:r>
              <a:rPr lang="en-US" sz="800" b="1" dirty="0"/>
              <a:t>Budget is the biggest authority (although the least exciting). </a:t>
            </a:r>
            <a:endParaRPr lang="en-US" sz="800" dirty="0"/>
          </a:p>
          <a:p>
            <a:endParaRPr lang="en-US" sz="800" dirty="0"/>
          </a:p>
          <a:p>
            <a:pPr marL="174982" indent="-174982">
              <a:buFont typeface="Arial" panose="020B0604020202020204" pitchFamily="34" charset="0"/>
              <a:buChar char="•"/>
            </a:pPr>
            <a:r>
              <a:rPr lang="en-US" sz="800" u="sng" dirty="0"/>
              <a:t>Policy Makers/Visionaries</a:t>
            </a:r>
            <a:r>
              <a:rPr lang="en-US" sz="800" dirty="0"/>
              <a:t>.  </a:t>
            </a:r>
            <a:r>
              <a:rPr lang="en-US" sz="800" b="1" dirty="0"/>
              <a:t>You guide the overarching policy of the city</a:t>
            </a:r>
            <a:r>
              <a:rPr lang="en-US" sz="800" dirty="0"/>
              <a:t>.  You set the vision for where your city is going this year, and in some cases (particularly land use) the next 10 years.  This does NOT mean the City Manager doesn’t make policy themselves, it means that whatever policy the manager makes, it must be based on or follow the overarching policy already established by the City Council.</a:t>
            </a:r>
          </a:p>
          <a:p>
            <a:r>
              <a:rPr lang="en-US" sz="800" dirty="0"/>
              <a:t>*Council creates plan + budget </a:t>
            </a:r>
            <a:r>
              <a:rPr lang="en-US" sz="800" dirty="0">
                <a:sym typeface="Wingdings" panose="05000000000000000000" pitchFamily="2" charset="2"/>
              </a:rPr>
              <a:t> staff makes all the minor decisions to make that happen. </a:t>
            </a:r>
            <a:endParaRPr lang="en-US" sz="800" dirty="0"/>
          </a:p>
          <a:p>
            <a:endParaRPr lang="en-US" sz="800" dirty="0"/>
          </a:p>
          <a:p>
            <a:pPr marL="174982" indent="-174982">
              <a:buFont typeface="Arial" panose="020B0604020202020204" pitchFamily="34" charset="0"/>
              <a:buChar char="•"/>
            </a:pPr>
            <a:r>
              <a:rPr lang="en-US" sz="800" u="sng" dirty="0"/>
              <a:t>Limited Hiring Authority</a:t>
            </a:r>
            <a:r>
              <a:rPr lang="en-US" sz="800" dirty="0"/>
              <a:t>.  City Councils typically have very little authority to hire, manage, discipline or fire city employees.  Most cities in Oregon limit their city councils to </a:t>
            </a:r>
            <a:r>
              <a:rPr lang="en-US" sz="800" b="1" dirty="0"/>
              <a:t>hiring, managing, disciplining and firing the city manager, city attorney, municipal judge, and on occasion the police chief</a:t>
            </a:r>
            <a:r>
              <a:rPr lang="en-US" sz="800" dirty="0"/>
              <a:t>.  In the smaller cities in Oregon, because the city does not have a city manager, the council is responsible for hiring, managing, disciplining and firing the recorder.</a:t>
            </a:r>
          </a:p>
          <a:p>
            <a:r>
              <a:rPr lang="en-US" sz="800" dirty="0"/>
              <a:t>*Contractors different than staff. </a:t>
            </a:r>
          </a:p>
          <a:p>
            <a:endParaRPr lang="en-US" sz="800" dirty="0"/>
          </a:p>
          <a:p>
            <a:pPr marL="174982" indent="-174982">
              <a:buFont typeface="Arial" panose="020B0604020202020204" pitchFamily="34" charset="0"/>
              <a:buChar char="•"/>
            </a:pPr>
            <a:r>
              <a:rPr lang="en-US" sz="800" u="sng" dirty="0"/>
              <a:t>Limited Administrative &amp; Quasi-Judicial Powers</a:t>
            </a:r>
            <a:r>
              <a:rPr lang="en-US" sz="800" dirty="0"/>
              <a:t>.  At times, councils will be asked to utilize both administrative and quasi-judicial powers.  Administrative powers are twofold in nature.  </a:t>
            </a:r>
          </a:p>
          <a:p>
            <a:r>
              <a:rPr lang="en-US" sz="800" dirty="0"/>
              <a:t>First, when you </a:t>
            </a:r>
            <a:r>
              <a:rPr lang="en-US" sz="800" b="1" dirty="0"/>
              <a:t>enact a resolution</a:t>
            </a:r>
            <a:r>
              <a:rPr lang="en-US" sz="800" dirty="0"/>
              <a:t>, it’s generally considered administrative in nature.  Or, when you must make a non-discretionary action – business license issuance.  </a:t>
            </a:r>
          </a:p>
          <a:p>
            <a:r>
              <a:rPr lang="en-US" sz="800" dirty="0"/>
              <a:t>Second, Quasi-judicial powers typically occur in the land use context and are when the council acts as a judge.</a:t>
            </a:r>
            <a:endParaRPr lang="en-US" sz="800" u="sng" dirty="0"/>
          </a:p>
          <a:p>
            <a:r>
              <a:rPr lang="en-US" sz="800" dirty="0"/>
              <a:t>*</a:t>
            </a:r>
            <a:r>
              <a:rPr lang="en-US" sz="800" b="1" dirty="0"/>
              <a:t>ADVICE</a:t>
            </a:r>
            <a:r>
              <a:rPr lang="en-US" sz="800" dirty="0"/>
              <a:t> </a:t>
            </a:r>
            <a:r>
              <a:rPr lang="en-US" sz="800" dirty="0">
                <a:sym typeface="Wingdings" panose="05000000000000000000" pitchFamily="2" charset="2"/>
              </a:rPr>
              <a:t> seek out land use training, it is complex in Oregon. Ask city manager about continuing education on this topic. </a:t>
            </a:r>
            <a:endParaRPr lang="en-US" sz="800" dirty="0"/>
          </a:p>
          <a:p>
            <a:endParaRPr lang="en-US" sz="800" dirty="0"/>
          </a:p>
        </p:txBody>
      </p:sp>
      <p:sp>
        <p:nvSpPr>
          <p:cNvPr id="4" name="Slide Number Placeholder 3"/>
          <p:cNvSpPr>
            <a:spLocks noGrp="1"/>
          </p:cNvSpPr>
          <p:nvPr>
            <p:ph type="sldNum" sz="quarter" idx="5"/>
          </p:nvPr>
        </p:nvSpPr>
        <p:spPr/>
        <p:txBody>
          <a:bodyPr/>
          <a:lstStyle/>
          <a:p>
            <a:fld id="{50B78278-7922-4217-B0F7-F3836CF41F8F}" type="slidenum">
              <a:rPr lang="en-US" smtClean="0"/>
              <a:t>5</a:t>
            </a:fld>
            <a:endParaRPr lang="en-US"/>
          </a:p>
        </p:txBody>
      </p:sp>
    </p:spTree>
    <p:extLst>
      <p:ext uri="{BB962C8B-B14F-4D97-AF65-F5344CB8AC3E}">
        <p14:creationId xmlns:p14="http://schemas.microsoft.com/office/powerpoint/2010/main" val="68964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6</a:t>
            </a:fld>
            <a:endParaRPr lang="en-US"/>
          </a:p>
        </p:txBody>
      </p:sp>
    </p:spTree>
    <p:extLst>
      <p:ext uri="{BB962C8B-B14F-4D97-AF65-F5344CB8AC3E}">
        <p14:creationId xmlns:p14="http://schemas.microsoft.com/office/powerpoint/2010/main" val="104304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latin typeface="+mn-lt"/>
              </a:rPr>
              <a:t>Code Chapter 2.08 - Planning Commission Power and Duties: </a:t>
            </a:r>
            <a:r>
              <a:rPr lang="en-US" sz="800" b="0" i="0" dirty="0">
                <a:solidFill>
                  <a:srgbClr val="000000"/>
                </a:solidFill>
                <a:effectLst/>
                <a:latin typeface="+mn-lt"/>
              </a:rPr>
              <a:t>The powers and duties of the Planning Commission are to recommend and make suggestions to the City Council and to all other public authorities concerning the laying out, widening, extending, parking, and locating of streets, sidewalks, and boulevards; the establishment of setback lines; the relief of traffic congestion; the betterment of housing and sanitation conditions; and the establishment of zones and districts limiting the use, height, area, and bulk of buildings and structures in accordance with </a:t>
            </a:r>
            <a:r>
              <a:rPr lang="en-US" sz="800" b="0" i="0" u="none" strike="noStrike" dirty="0">
                <a:solidFill>
                  <a:srgbClr val="4969ED"/>
                </a:solidFill>
                <a:effectLst/>
                <a:latin typeface="+mn-lt"/>
                <a:hlinkClick r:id="rId3"/>
              </a:rPr>
              <a:t>Silverton Municipal Code; Title 18, Development Code and Zoning Map</a:t>
            </a:r>
            <a:r>
              <a:rPr lang="en-US" sz="800" b="0" i="0" dirty="0">
                <a:solidFill>
                  <a:srgbClr val="000000"/>
                </a:solidFill>
                <a:effectLst/>
                <a:latin typeface="+mn-lt"/>
              </a:rPr>
              <a:t>.</a:t>
            </a:r>
          </a:p>
          <a:p>
            <a:endParaRPr lang="en-US" sz="800" b="0" i="0" dirty="0">
              <a:solidFill>
                <a:srgbClr val="000000"/>
              </a:solidFill>
              <a:effectLst/>
              <a:latin typeface="+mn-lt"/>
            </a:endParaRPr>
          </a:p>
          <a:p>
            <a:pPr algn="l"/>
            <a:r>
              <a:rPr lang="en-US" sz="800" b="0" i="0" dirty="0">
                <a:solidFill>
                  <a:srgbClr val="000000"/>
                </a:solidFill>
                <a:effectLst/>
                <a:latin typeface="+mn-lt"/>
              </a:rPr>
              <a:t>Additionally, the commission will recommend to the City Council and all other public authorities plans for the regulation of the future growth, development, and beautification of the city in respect to its public and private buildings and works, streets, parks, grounds, and vacant lots, and plans consistent with the future growth and development of the city in order to secure to the city and its inhabitants, sanitation, proper service of public utilities, and transportation facilities.</a:t>
            </a:r>
          </a:p>
          <a:p>
            <a:pPr algn="l"/>
            <a:endParaRPr lang="en-US" sz="800" b="0" i="0" dirty="0">
              <a:solidFill>
                <a:srgbClr val="000000"/>
              </a:solidFill>
              <a:effectLst/>
              <a:latin typeface="+mn-lt"/>
            </a:endParaRPr>
          </a:p>
          <a:p>
            <a:pPr algn="l"/>
            <a:r>
              <a:rPr lang="en-US" sz="800" b="0" i="0" dirty="0">
                <a:solidFill>
                  <a:srgbClr val="000000"/>
                </a:solidFill>
                <a:effectLst/>
                <a:latin typeface="+mn-lt"/>
              </a:rPr>
              <a:t>The commission will also do and perform any and all other acts and things necessary or proper to carry out the provisions of </a:t>
            </a:r>
            <a:r>
              <a:rPr lang="en-US" sz="800" b="0" i="0" u="none" strike="noStrike" dirty="0">
                <a:solidFill>
                  <a:srgbClr val="4969ED"/>
                </a:solidFill>
                <a:effectLst/>
                <a:latin typeface="+mn-lt"/>
                <a:hlinkClick r:id="rId4"/>
              </a:rPr>
              <a:t>Chapter 2.08 of the Silverton Municipal Code</a:t>
            </a:r>
            <a:r>
              <a:rPr lang="en-US" sz="800" b="0" i="0" dirty="0">
                <a:solidFill>
                  <a:srgbClr val="000000"/>
                </a:solidFill>
                <a:effectLst/>
                <a:latin typeface="+mn-lt"/>
              </a:rPr>
              <a:t>. In general, the commission's role is to study and propose such measures as may be advisable for the promotion of the public interest, health, morals, safety, comfort, convenience, and welfare of the city.</a:t>
            </a:r>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7</a:t>
            </a:fld>
            <a:endParaRPr lang="en-US"/>
          </a:p>
        </p:txBody>
      </p:sp>
    </p:spTree>
    <p:extLst>
      <p:ext uri="{BB962C8B-B14F-4D97-AF65-F5344CB8AC3E}">
        <p14:creationId xmlns:p14="http://schemas.microsoft.com/office/powerpoint/2010/main" val="333230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Council Meetings: </a:t>
            </a:r>
          </a:p>
          <a:p>
            <a:r>
              <a:rPr lang="en-US" dirty="0"/>
              <a:t>-Regular</a:t>
            </a:r>
          </a:p>
          <a:p>
            <a:r>
              <a:rPr lang="en-US" dirty="0"/>
              <a:t>- Special</a:t>
            </a:r>
          </a:p>
          <a:p>
            <a:r>
              <a:rPr lang="en-US" dirty="0"/>
              <a:t>-Emergency</a:t>
            </a:r>
          </a:p>
          <a:p>
            <a:r>
              <a:rPr lang="en-US" dirty="0"/>
              <a:t>- Work sessions</a:t>
            </a:r>
          </a:p>
          <a:p>
            <a:r>
              <a:rPr lang="en-US" dirty="0"/>
              <a:t>-adjourned meetings</a:t>
            </a:r>
          </a:p>
          <a:p>
            <a:r>
              <a:rPr lang="en-US" dirty="0"/>
              <a:t>- executive sessions</a:t>
            </a:r>
          </a:p>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8</a:t>
            </a:fld>
            <a:endParaRPr lang="en-US"/>
          </a:p>
        </p:txBody>
      </p:sp>
    </p:spTree>
    <p:extLst>
      <p:ext uri="{BB962C8B-B14F-4D97-AF65-F5344CB8AC3E}">
        <p14:creationId xmlns:p14="http://schemas.microsoft.com/office/powerpoint/2010/main" val="3062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8278-7922-4217-B0F7-F3836CF41F8F}" type="slidenum">
              <a:rPr lang="en-US" smtClean="0"/>
              <a:t>9</a:t>
            </a:fld>
            <a:endParaRPr lang="en-US"/>
          </a:p>
        </p:txBody>
      </p:sp>
    </p:spTree>
    <p:extLst>
      <p:ext uri="{BB962C8B-B14F-4D97-AF65-F5344CB8AC3E}">
        <p14:creationId xmlns:p14="http://schemas.microsoft.com/office/powerpoint/2010/main" val="416231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rgscience.com/ess-extended-essay.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reativecommons.org/licenses/by-sa/3.0/"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klein@orcities.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9802-6E65-27C6-07F3-701247434174}"/>
              </a:ext>
            </a:extLst>
          </p:cNvPr>
          <p:cNvSpPr>
            <a:spLocks noGrp="1"/>
          </p:cNvSpPr>
          <p:nvPr>
            <p:ph type="ctrTitle"/>
          </p:nvPr>
        </p:nvSpPr>
        <p:spPr>
          <a:xfrm>
            <a:off x="2589214" y="363558"/>
            <a:ext cx="8564562" cy="3903642"/>
          </a:xfrm>
        </p:spPr>
        <p:txBody>
          <a:bodyPr>
            <a:normAutofit/>
          </a:bodyPr>
          <a:lstStyle/>
          <a:p>
            <a:pPr algn="ctr"/>
            <a:r>
              <a:rPr lang="en-US" sz="3900" b="1" dirty="0">
                <a:solidFill>
                  <a:schemeClr val="tx1"/>
                </a:solidFill>
                <a:latin typeface="Trebuchet MS" panose="020B0603020202020204" pitchFamily="34" charset="0"/>
              </a:rPr>
              <a:t>City of Silverton</a:t>
            </a:r>
            <a:br>
              <a:rPr lang="en-US" sz="3900" b="1" dirty="0">
                <a:solidFill>
                  <a:schemeClr val="tx1"/>
                </a:solidFill>
                <a:latin typeface="Trebuchet MS" panose="020B0603020202020204" pitchFamily="34" charset="0"/>
              </a:rPr>
            </a:br>
            <a:r>
              <a:rPr lang="en-US" sz="3000" b="1" dirty="0">
                <a:solidFill>
                  <a:schemeClr val="tx1"/>
                </a:solidFill>
                <a:latin typeface="Trebuchet MS" panose="020B0603020202020204" pitchFamily="34" charset="0"/>
              </a:rPr>
              <a:t>February 2024</a:t>
            </a:r>
            <a:br>
              <a:rPr lang="en-US" sz="3900" b="1" dirty="0">
                <a:solidFill>
                  <a:schemeClr val="tx1"/>
                </a:solidFill>
                <a:latin typeface="Trebuchet MS" panose="020B0603020202020204" pitchFamily="34" charset="0"/>
              </a:rPr>
            </a:br>
            <a:br>
              <a:rPr lang="en-US" sz="3900" b="1" dirty="0">
                <a:solidFill>
                  <a:schemeClr val="tx1"/>
                </a:solidFill>
                <a:latin typeface="Trebuchet MS" panose="020B0603020202020204" pitchFamily="34" charset="0"/>
              </a:rPr>
            </a:br>
            <a:r>
              <a:rPr lang="en-US" sz="3900" b="1" dirty="0">
                <a:solidFill>
                  <a:schemeClr val="tx1"/>
                </a:solidFill>
                <a:latin typeface="Trebuchet MS" panose="020B0603020202020204" pitchFamily="34" charset="0"/>
              </a:rPr>
              <a:t>Council Roles and Responsibilities</a:t>
            </a:r>
            <a:br>
              <a:rPr lang="en-US" sz="5400" b="1" dirty="0">
                <a:latin typeface="Trebuchet MS (Body)"/>
                <a:ea typeface="Open Sans ExtraBold" panose="020B0906030804020204" pitchFamily="34" charset="0"/>
                <a:cs typeface="Open Sans ExtraBold" panose="020B0906030804020204" pitchFamily="34" charset="0"/>
              </a:rPr>
            </a:br>
            <a:endParaRPr lang="en-US" dirty="0"/>
          </a:p>
        </p:txBody>
      </p:sp>
      <p:pic>
        <p:nvPicPr>
          <p:cNvPr id="4" name="Picture 3">
            <a:extLst>
              <a:ext uri="{FF2B5EF4-FFF2-40B4-BE49-F238E27FC236}">
                <a16:creationId xmlns:a16="http://schemas.microsoft.com/office/drawing/2014/main" id="{AB7FB2EF-A9E3-DE81-2F48-A59DD5F2C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526" y="5293894"/>
            <a:ext cx="1927914" cy="1200547"/>
          </a:xfrm>
          <a:prstGeom prst="rect">
            <a:avLst/>
          </a:prstGeom>
          <a:ln w="12700">
            <a:solidFill>
              <a:schemeClr val="tx1"/>
            </a:solidFill>
          </a:ln>
        </p:spPr>
      </p:pic>
    </p:spTree>
    <p:extLst>
      <p:ext uri="{BB962C8B-B14F-4D97-AF65-F5344CB8AC3E}">
        <p14:creationId xmlns:p14="http://schemas.microsoft.com/office/powerpoint/2010/main" val="83974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a:extLst>
              <a:ext uri="{FF2B5EF4-FFF2-40B4-BE49-F238E27FC236}">
                <a16:creationId xmlns:a16="http://schemas.microsoft.com/office/drawing/2014/main" id="{9AA532B6-0DE9-AF61-9C89-6C808EDED731}"/>
              </a:ext>
            </a:extLst>
          </p:cNvPr>
          <p:cNvSpPr>
            <a:spLocks noGrp="1"/>
          </p:cNvSpPr>
          <p:nvPr>
            <p:ph type="title"/>
          </p:nvPr>
        </p:nvSpPr>
        <p:spPr>
          <a:xfrm>
            <a:off x="657314" y="290500"/>
            <a:ext cx="3650279" cy="1259894"/>
          </a:xfrm>
        </p:spPr>
        <p:txBody>
          <a:bodyPr>
            <a:normAutofit/>
          </a:bodyPr>
          <a:lstStyle/>
          <a:p>
            <a:pPr algn="ctr"/>
            <a:r>
              <a:rPr lang="en-US" b="1" dirty="0">
                <a:solidFill>
                  <a:srgbClr val="465559"/>
                </a:solidFill>
                <a:latin typeface="Trebuchet MS" panose="020B0603020202020204" pitchFamily="34" charset="0"/>
              </a:rPr>
              <a:t>Silverton City Council</a:t>
            </a:r>
          </a:p>
        </p:txBody>
      </p:sp>
      <p:sp>
        <p:nvSpPr>
          <p:cNvPr id="12" name="Rectangle 11">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655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DF1078D-5F0F-CB7A-3C88-4C7D4E326096}"/>
              </a:ext>
            </a:extLst>
          </p:cNvPr>
          <p:cNvSpPr>
            <a:spLocks noGrp="1"/>
          </p:cNvSpPr>
          <p:nvPr>
            <p:ph idx="1"/>
          </p:nvPr>
        </p:nvSpPr>
        <p:spPr>
          <a:xfrm>
            <a:off x="443353" y="1926183"/>
            <a:ext cx="3915717" cy="3592302"/>
          </a:xfrm>
        </p:spPr>
        <p:txBody>
          <a:bodyPr>
            <a:normAutofit/>
          </a:bodyPr>
          <a:lstStyle/>
          <a:p>
            <a:pPr>
              <a:lnSpc>
                <a:spcPct val="90000"/>
              </a:lnSpc>
              <a:buClr>
                <a:srgbClr val="F2BF74"/>
              </a:buClr>
            </a:pPr>
            <a:r>
              <a:rPr lang="en-US" b="1" dirty="0">
                <a:latin typeface="Trebuchet MS" panose="020B0603020202020204" pitchFamily="34" charset="0"/>
              </a:rPr>
              <a:t>City Council Protocols - Page 6:</a:t>
            </a:r>
          </a:p>
          <a:p>
            <a:pPr lvl="1">
              <a:lnSpc>
                <a:spcPct val="90000"/>
              </a:lnSpc>
              <a:buClr>
                <a:srgbClr val="F2BF74"/>
              </a:buClr>
            </a:pPr>
            <a:r>
              <a:rPr lang="en-US" dirty="0">
                <a:latin typeface="Trebuchet MS" panose="020B0603020202020204" pitchFamily="34" charset="0"/>
              </a:rPr>
              <a:t>Council members will adhere to the adopted set of principles when dealing with each other and general public.</a:t>
            </a:r>
          </a:p>
          <a:p>
            <a:pPr lvl="1">
              <a:lnSpc>
                <a:spcPct val="90000"/>
              </a:lnSpc>
              <a:buClr>
                <a:srgbClr val="F2BF74"/>
              </a:buClr>
            </a:pPr>
            <a:r>
              <a:rPr lang="en-US" dirty="0">
                <a:latin typeface="Trebuchet MS" panose="020B0603020202020204" pitchFamily="34" charset="0"/>
              </a:rPr>
              <a:t>Council desires to conduct meetings that are courteous, effective, efficient.</a:t>
            </a:r>
          </a:p>
          <a:p>
            <a:pPr lvl="1">
              <a:lnSpc>
                <a:spcPct val="90000"/>
              </a:lnSpc>
              <a:buClr>
                <a:srgbClr val="F2BF74"/>
              </a:buClr>
            </a:pPr>
            <a:r>
              <a:rPr lang="en-US" dirty="0">
                <a:latin typeface="Trebuchet MS" panose="020B0603020202020204" pitchFamily="34" charset="0"/>
              </a:rPr>
              <a:t>Council desires to foster environment that is fair, open, and responsive to community needs.</a:t>
            </a:r>
          </a:p>
          <a:p>
            <a:pPr lvl="1">
              <a:lnSpc>
                <a:spcPct val="90000"/>
              </a:lnSpc>
              <a:buClr>
                <a:srgbClr val="F2BF74"/>
              </a:buClr>
            </a:pPr>
            <a:endParaRPr lang="en-US" dirty="0">
              <a:latin typeface="Trebuchet MS" panose="020B0603020202020204" pitchFamily="34" charset="0"/>
            </a:endParaRPr>
          </a:p>
          <a:p>
            <a:pPr>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a:p>
            <a:pPr>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p:txBody>
      </p:sp>
      <p:pic>
        <p:nvPicPr>
          <p:cNvPr id="5" name="Picture 4" descr="A document with text on it&#10;&#10;Description automatically generated">
            <a:extLst>
              <a:ext uri="{FF2B5EF4-FFF2-40B4-BE49-F238E27FC236}">
                <a16:creationId xmlns:a16="http://schemas.microsoft.com/office/drawing/2014/main" id="{BCC05FCC-ABC0-EB48-CF66-6737A7FADF3E}"/>
              </a:ext>
            </a:extLst>
          </p:cNvPr>
          <p:cNvPicPr>
            <a:picLocks noChangeAspect="1"/>
          </p:cNvPicPr>
          <p:nvPr/>
        </p:nvPicPr>
        <p:blipFill>
          <a:blip r:embed="rId3"/>
          <a:stretch>
            <a:fillRect/>
          </a:stretch>
        </p:blipFill>
        <p:spPr>
          <a:xfrm>
            <a:off x="4619543" y="1171702"/>
            <a:ext cx="6953577" cy="4189529"/>
          </a:xfrm>
          <a:prstGeom prst="rect">
            <a:avLst/>
          </a:prstGeom>
          <a:ln w="28575">
            <a:solidFill>
              <a:schemeClr val="tx1"/>
            </a:solidFill>
          </a:ln>
        </p:spPr>
      </p:pic>
      <p:sp>
        <p:nvSpPr>
          <p:cNvPr id="14"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95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a:extLst>
              <a:ext uri="{FF2B5EF4-FFF2-40B4-BE49-F238E27FC236}">
                <a16:creationId xmlns:a16="http://schemas.microsoft.com/office/drawing/2014/main" id="{9AA532B6-0DE9-AF61-9C89-6C808EDED731}"/>
              </a:ext>
            </a:extLst>
          </p:cNvPr>
          <p:cNvSpPr>
            <a:spLocks noGrp="1"/>
          </p:cNvSpPr>
          <p:nvPr>
            <p:ph type="title"/>
          </p:nvPr>
        </p:nvSpPr>
        <p:spPr>
          <a:xfrm>
            <a:off x="657314" y="290500"/>
            <a:ext cx="3650279" cy="1259894"/>
          </a:xfrm>
        </p:spPr>
        <p:txBody>
          <a:bodyPr>
            <a:normAutofit/>
          </a:bodyPr>
          <a:lstStyle/>
          <a:p>
            <a:pPr algn="ctr"/>
            <a:r>
              <a:rPr lang="en-US" b="1" dirty="0">
                <a:solidFill>
                  <a:srgbClr val="465559"/>
                </a:solidFill>
                <a:latin typeface="Trebuchet MS" panose="020B0603020202020204" pitchFamily="34" charset="0"/>
              </a:rPr>
              <a:t>Silverton City Council</a:t>
            </a:r>
          </a:p>
        </p:txBody>
      </p:sp>
      <p:sp>
        <p:nvSpPr>
          <p:cNvPr id="12" name="Rectangle 11">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655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DF1078D-5F0F-CB7A-3C88-4C7D4E326096}"/>
              </a:ext>
            </a:extLst>
          </p:cNvPr>
          <p:cNvSpPr>
            <a:spLocks noGrp="1"/>
          </p:cNvSpPr>
          <p:nvPr>
            <p:ph idx="1"/>
          </p:nvPr>
        </p:nvSpPr>
        <p:spPr>
          <a:xfrm>
            <a:off x="754828" y="1977604"/>
            <a:ext cx="3874881" cy="1650016"/>
          </a:xfrm>
        </p:spPr>
        <p:txBody>
          <a:bodyPr>
            <a:normAutofit/>
          </a:bodyPr>
          <a:lstStyle/>
          <a:p>
            <a:pPr marL="0" indent="0">
              <a:lnSpc>
                <a:spcPct val="90000"/>
              </a:lnSpc>
              <a:buClr>
                <a:srgbClr val="F2BF74"/>
              </a:buClr>
              <a:buNone/>
            </a:pPr>
            <a:r>
              <a:rPr lang="en-US" sz="2200" dirty="0">
                <a:latin typeface="Trebuchet MS" panose="020B0603020202020204" pitchFamily="34" charset="0"/>
              </a:rPr>
              <a:t>- City Council Protocols set forth tenants and philosophy for the council to uphold</a:t>
            </a:r>
          </a:p>
          <a:p>
            <a:pPr>
              <a:lnSpc>
                <a:spcPct val="90000"/>
              </a:lnSpc>
              <a:buClr>
                <a:srgbClr val="F2BF74"/>
              </a:buClr>
            </a:pPr>
            <a:endParaRPr lang="en-US" sz="2000" dirty="0">
              <a:latin typeface="Trebuchet MS" panose="020B0603020202020204" pitchFamily="34" charset="0"/>
            </a:endParaRPr>
          </a:p>
          <a:p>
            <a:pPr>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a:p>
            <a:pPr>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p:txBody>
      </p:sp>
      <p:sp>
        <p:nvSpPr>
          <p:cNvPr id="14"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04AA7FA-3228-C682-217D-22853CC178C8}"/>
              </a:ext>
            </a:extLst>
          </p:cNvPr>
          <p:cNvSpPr txBox="1"/>
          <p:nvPr/>
        </p:nvSpPr>
        <p:spPr>
          <a:xfrm>
            <a:off x="5201658" y="470295"/>
            <a:ext cx="6093228" cy="4308872"/>
          </a:xfrm>
          <a:prstGeom prst="rect">
            <a:avLst/>
          </a:prstGeom>
          <a:noFill/>
        </p:spPr>
        <p:txBody>
          <a:bodyPr wrap="square">
            <a:spAutoFit/>
          </a:bodyPr>
          <a:lstStyle/>
          <a:p>
            <a:pPr algn="ctr"/>
            <a:r>
              <a:rPr lang="en-US" sz="2000" b="1" i="0" u="sng" strike="noStrike" baseline="0" dirty="0">
                <a:solidFill>
                  <a:srgbClr val="234170"/>
                </a:solidFill>
                <a:latin typeface="TimesNewRomanPS-BoldMT"/>
              </a:rPr>
              <a:t>COUNCIL MEETING EXPECTATIONS</a:t>
            </a:r>
          </a:p>
          <a:p>
            <a:pPr algn="ctr"/>
            <a:endParaRPr lang="en-US" sz="2000" b="1" i="0" u="sng" strike="noStrike" baseline="0" dirty="0">
              <a:solidFill>
                <a:srgbClr val="234170"/>
              </a:solidFill>
              <a:latin typeface="TimesNewRomanPS-BoldMT"/>
            </a:endParaRPr>
          </a:p>
          <a:p>
            <a:pPr algn="l"/>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TimesNewRomanPSMT"/>
              </a:rPr>
              <a:t>Try to make the citizens comfortable and part of the process at the meetings.</a:t>
            </a:r>
          </a:p>
          <a:p>
            <a:pPr algn="l"/>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TimesNewRomanPSMT"/>
              </a:rPr>
              <a:t>Make visitors comfortable by being courteous, respecting their opinions, and by</a:t>
            </a:r>
          </a:p>
          <a:p>
            <a:pPr algn="l"/>
            <a:r>
              <a:rPr lang="en-US" sz="1800" b="0" i="0" u="none" strike="noStrike" baseline="0" dirty="0">
                <a:solidFill>
                  <a:srgbClr val="000000"/>
                </a:solidFill>
                <a:latin typeface="TimesNewRomanPSMT"/>
              </a:rPr>
              <a:t>showing trust and respect for visitors.</a:t>
            </a:r>
          </a:p>
          <a:p>
            <a:pPr algn="l"/>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TimesNewRomanPSMT"/>
              </a:rPr>
              <a:t>Do my best to communicate in clear, concise and audible language and written</a:t>
            </a:r>
          </a:p>
          <a:p>
            <a:pPr algn="l"/>
            <a:r>
              <a:rPr lang="en-US" sz="1800" b="0" i="0" u="none" strike="noStrike" baseline="0" dirty="0">
                <a:solidFill>
                  <a:srgbClr val="000000"/>
                </a:solidFill>
                <a:latin typeface="TimesNewRomanPSMT"/>
              </a:rPr>
              <a:t>communications.</a:t>
            </a:r>
          </a:p>
          <a:p>
            <a:pPr algn="l"/>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TimesNewRomanPSMT"/>
              </a:rPr>
              <a:t>Strive to maintain a tone of voice that is friendly and sincere.</a:t>
            </a:r>
          </a:p>
          <a:p>
            <a:pPr algn="l"/>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TimesNewRomanPSMT"/>
              </a:rPr>
              <a:t>Honor and act on all requests for action and/or information in a timely and courteous</a:t>
            </a:r>
          </a:p>
          <a:p>
            <a:pPr algn="l"/>
            <a:r>
              <a:rPr lang="en-US" sz="1800" b="0" i="0" u="none" strike="noStrike" baseline="0" dirty="0">
                <a:solidFill>
                  <a:srgbClr val="000000"/>
                </a:solidFill>
                <a:latin typeface="TimesNewRomanPSMT"/>
              </a:rPr>
              <a:t>manner.</a:t>
            </a:r>
            <a:endParaRPr lang="en-US" dirty="0"/>
          </a:p>
        </p:txBody>
      </p:sp>
      <p:sp>
        <p:nvSpPr>
          <p:cNvPr id="11" name="TextBox 10">
            <a:extLst>
              <a:ext uri="{FF2B5EF4-FFF2-40B4-BE49-F238E27FC236}">
                <a16:creationId xmlns:a16="http://schemas.microsoft.com/office/drawing/2014/main" id="{DF0E3424-5024-A908-1A79-485041DEB496}"/>
              </a:ext>
            </a:extLst>
          </p:cNvPr>
          <p:cNvSpPr txBox="1"/>
          <p:nvPr/>
        </p:nvSpPr>
        <p:spPr>
          <a:xfrm>
            <a:off x="5201658" y="4748389"/>
            <a:ext cx="6093228" cy="2031325"/>
          </a:xfrm>
          <a:prstGeom prst="rect">
            <a:avLst/>
          </a:prstGeom>
          <a:noFill/>
        </p:spPr>
        <p:txBody>
          <a:bodyPr wrap="square">
            <a:spAutoFit/>
          </a:bodyPr>
          <a:lstStyle/>
          <a:p>
            <a:pPr algn="l"/>
            <a:r>
              <a:rPr lang="en-US" sz="1800" b="0" i="0" u="none" strike="noStrike" baseline="0" dirty="0">
                <a:latin typeface="Wingdings-Regular"/>
              </a:rPr>
              <a:t> </a:t>
            </a:r>
            <a:r>
              <a:rPr lang="en-US" sz="1800" b="0" i="0" u="none" strike="noStrike" baseline="0" dirty="0">
                <a:latin typeface="TimesNewRomanPSMT"/>
              </a:rPr>
              <a:t>Discuss issues, but not personalities with non-Council members. After an issue has been voted on, a council member will communicate in a manner that does not undermine the integrity or motives of the Council.</a:t>
            </a:r>
          </a:p>
          <a:p>
            <a:pPr algn="l"/>
            <a:endParaRPr lang="en-US" dirty="0">
              <a:latin typeface="TimesNewRomanPSMT"/>
            </a:endParaRPr>
          </a:p>
          <a:p>
            <a:r>
              <a:rPr lang="en-US" b="1" dirty="0">
                <a:latin typeface="Trebuchet MS" panose="020B0603020202020204" pitchFamily="34" charset="0"/>
              </a:rPr>
              <a:t>- City Council Protocols: Page 6</a:t>
            </a:r>
          </a:p>
          <a:p>
            <a:pPr algn="l"/>
            <a:endParaRPr lang="en-US" dirty="0"/>
          </a:p>
        </p:txBody>
      </p:sp>
    </p:spTree>
    <p:extLst>
      <p:ext uri="{BB962C8B-B14F-4D97-AF65-F5344CB8AC3E}">
        <p14:creationId xmlns:p14="http://schemas.microsoft.com/office/powerpoint/2010/main" val="311539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a:extLst>
              <a:ext uri="{FF2B5EF4-FFF2-40B4-BE49-F238E27FC236}">
                <a16:creationId xmlns:a16="http://schemas.microsoft.com/office/drawing/2014/main" id="{9AA532B6-0DE9-AF61-9C89-6C808EDED731}"/>
              </a:ext>
            </a:extLst>
          </p:cNvPr>
          <p:cNvSpPr>
            <a:spLocks noGrp="1"/>
          </p:cNvSpPr>
          <p:nvPr>
            <p:ph type="title"/>
          </p:nvPr>
        </p:nvSpPr>
        <p:spPr>
          <a:xfrm>
            <a:off x="344482" y="427591"/>
            <a:ext cx="3650279" cy="1259894"/>
          </a:xfrm>
        </p:spPr>
        <p:txBody>
          <a:bodyPr>
            <a:normAutofit/>
          </a:bodyPr>
          <a:lstStyle/>
          <a:p>
            <a:pPr algn="ctr"/>
            <a:r>
              <a:rPr lang="en-US" b="1" dirty="0">
                <a:solidFill>
                  <a:srgbClr val="465559"/>
                </a:solidFill>
                <a:latin typeface="Trebuchet MS" panose="020B0603020202020204" pitchFamily="34" charset="0"/>
              </a:rPr>
              <a:t>Silverton City Council</a:t>
            </a:r>
          </a:p>
        </p:txBody>
      </p:sp>
      <p:sp>
        <p:nvSpPr>
          <p:cNvPr id="12" name="Rectangle 11">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655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D870ED6-4627-EB6D-4825-ADC8BB651634}"/>
              </a:ext>
            </a:extLst>
          </p:cNvPr>
          <p:cNvSpPr txBox="1"/>
          <p:nvPr/>
        </p:nvSpPr>
        <p:spPr>
          <a:xfrm>
            <a:off x="1669837" y="1973125"/>
            <a:ext cx="9591720" cy="3139321"/>
          </a:xfrm>
          <a:prstGeom prst="rect">
            <a:avLst/>
          </a:prstGeom>
          <a:noFill/>
          <a:ln w="28575">
            <a:solidFill>
              <a:schemeClr val="tx1"/>
            </a:solidFill>
          </a:ln>
        </p:spPr>
        <p:txBody>
          <a:bodyPr wrap="square">
            <a:spAutoFit/>
          </a:bodyPr>
          <a:lstStyle/>
          <a:p>
            <a:pPr algn="l"/>
            <a:r>
              <a:rPr lang="en-US" sz="1800" b="0" i="0" u="none" strike="noStrike" baseline="0" dirty="0">
                <a:solidFill>
                  <a:srgbClr val="000000"/>
                </a:solidFill>
                <a:latin typeface="TimesNewRomanPSMT"/>
              </a:rPr>
              <a:t>19. </a:t>
            </a:r>
            <a:r>
              <a:rPr lang="en-US" sz="1800" b="1" i="0" u="none" strike="noStrike" baseline="0" dirty="0">
                <a:solidFill>
                  <a:srgbClr val="404040"/>
                </a:solidFill>
                <a:latin typeface="TimesNewRomanPS-BoldMT"/>
              </a:rPr>
              <a:t>Non-Observance of Protocols and Guidelines </a:t>
            </a:r>
            <a:r>
              <a:rPr lang="en-US" sz="1800" b="0" i="0" u="none" strike="noStrike" baseline="0" dirty="0">
                <a:solidFill>
                  <a:srgbClr val="000000"/>
                </a:solidFill>
                <a:latin typeface="TimesNewRomanPSMT"/>
              </a:rPr>
              <a:t>– The </a:t>
            </a:r>
            <a:r>
              <a:rPr lang="en-US" sz="1800" b="0" i="0" u="none" strike="noStrike" baseline="0" dirty="0">
                <a:solidFill>
                  <a:srgbClr val="000000"/>
                </a:solidFill>
                <a:highlight>
                  <a:srgbClr val="FFFF00"/>
                </a:highlight>
                <a:latin typeface="TimesNewRomanPSMT"/>
              </a:rPr>
              <a:t>adopted protocols and guidelines are adopted to expedite and facilitate the transaction of the business of the Council in an orderly fashion </a:t>
            </a:r>
            <a:r>
              <a:rPr lang="en-US" sz="1800" b="0" i="0" u="none" strike="noStrike" baseline="0" dirty="0">
                <a:solidFill>
                  <a:srgbClr val="000000"/>
                </a:solidFill>
                <a:latin typeface="TimesNewRomanPSMT"/>
              </a:rPr>
              <a:t>and will be deemed to be procedural only. Failure to strictly observe any such protocol or guideline will not affect the jurisdiction of, or invalidate any action taken by the Council. The Council will make every effort to comply with all protocols and guidelines within this document. All questions pertaining to the document regarding its’ protocols and guidelines must be resolved by a majority vote of the City Council.</a:t>
            </a:r>
          </a:p>
          <a:p>
            <a:pPr algn="l"/>
            <a:endParaRPr lang="en-US" sz="1800" b="0" i="0" u="none" strike="noStrike" baseline="0" dirty="0">
              <a:solidFill>
                <a:srgbClr val="000000"/>
              </a:solidFill>
              <a:latin typeface="TimesNewRomanPSMT"/>
            </a:endParaRPr>
          </a:p>
          <a:p>
            <a:pPr algn="l"/>
            <a:endParaRPr lang="en-US" sz="1800" b="0" i="0" u="none" strike="noStrike" baseline="0" dirty="0">
              <a:solidFill>
                <a:srgbClr val="000000"/>
              </a:solidFill>
              <a:latin typeface="TimesNewRomanPSMT"/>
            </a:endParaRPr>
          </a:p>
          <a:p>
            <a:pPr algn="l"/>
            <a:r>
              <a:rPr lang="en-US" sz="1800" b="0" i="0" u="none" strike="noStrike" baseline="0" dirty="0">
                <a:solidFill>
                  <a:srgbClr val="000000"/>
                </a:solidFill>
                <a:latin typeface="TimesNewRomanPSMT"/>
              </a:rPr>
              <a:t>21. </a:t>
            </a:r>
            <a:r>
              <a:rPr lang="en-US" sz="1800" b="1" i="0" u="none" strike="noStrike" baseline="0" dirty="0">
                <a:solidFill>
                  <a:srgbClr val="404040"/>
                </a:solidFill>
                <a:latin typeface="TimesNewRomanPS-BoldMT"/>
              </a:rPr>
              <a:t>Use of Handheld Electronic Devices During Council Meetings </a:t>
            </a:r>
            <a:r>
              <a:rPr lang="en-US" sz="1800" b="0" i="0" u="none" strike="noStrike" baseline="0" dirty="0">
                <a:solidFill>
                  <a:srgbClr val="000000"/>
                </a:solidFill>
                <a:latin typeface="TimesNewRomanPSMT"/>
              </a:rPr>
              <a:t>– The use of handheld electronic devices shall not interfere with the meeting.</a:t>
            </a:r>
            <a:endParaRPr lang="en-US" dirty="0"/>
          </a:p>
        </p:txBody>
      </p:sp>
      <p:sp>
        <p:nvSpPr>
          <p:cNvPr id="5" name="TextBox 4">
            <a:extLst>
              <a:ext uri="{FF2B5EF4-FFF2-40B4-BE49-F238E27FC236}">
                <a16:creationId xmlns:a16="http://schemas.microsoft.com/office/drawing/2014/main" id="{CAECDBE8-C416-0CAE-9E80-13876BA41FF6}"/>
              </a:ext>
            </a:extLst>
          </p:cNvPr>
          <p:cNvSpPr txBox="1"/>
          <p:nvPr/>
        </p:nvSpPr>
        <p:spPr>
          <a:xfrm>
            <a:off x="1669837" y="5643591"/>
            <a:ext cx="6093500" cy="341632"/>
          </a:xfrm>
          <a:prstGeom prst="rect">
            <a:avLst/>
          </a:prstGeom>
          <a:noFill/>
        </p:spPr>
        <p:txBody>
          <a:bodyPr wrap="square">
            <a:spAutoFit/>
          </a:bodyPr>
          <a:lstStyle/>
          <a:p>
            <a:pPr>
              <a:lnSpc>
                <a:spcPct val="90000"/>
              </a:lnSpc>
              <a:buClr>
                <a:srgbClr val="F2BF74"/>
              </a:buClr>
            </a:pPr>
            <a:r>
              <a:rPr lang="en-US" b="1" dirty="0">
                <a:latin typeface="Trebuchet MS" panose="020B0603020202020204" pitchFamily="34" charset="0"/>
              </a:rPr>
              <a:t>- City Council Protocols, Page 16</a:t>
            </a:r>
          </a:p>
        </p:txBody>
      </p:sp>
    </p:spTree>
    <p:extLst>
      <p:ext uri="{BB962C8B-B14F-4D97-AF65-F5344CB8AC3E}">
        <p14:creationId xmlns:p14="http://schemas.microsoft.com/office/powerpoint/2010/main" val="194012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a:extLst>
              <a:ext uri="{FF2B5EF4-FFF2-40B4-BE49-F238E27FC236}">
                <a16:creationId xmlns:a16="http://schemas.microsoft.com/office/drawing/2014/main" id="{9AA532B6-0DE9-AF61-9C89-6C808EDED731}"/>
              </a:ext>
            </a:extLst>
          </p:cNvPr>
          <p:cNvSpPr>
            <a:spLocks noGrp="1"/>
          </p:cNvSpPr>
          <p:nvPr>
            <p:ph type="title"/>
          </p:nvPr>
        </p:nvSpPr>
        <p:spPr>
          <a:xfrm>
            <a:off x="810367" y="430766"/>
            <a:ext cx="3650279" cy="1259894"/>
          </a:xfrm>
        </p:spPr>
        <p:txBody>
          <a:bodyPr>
            <a:normAutofit/>
          </a:bodyPr>
          <a:lstStyle/>
          <a:p>
            <a:pPr algn="ctr"/>
            <a:r>
              <a:rPr lang="en-US" b="1" dirty="0">
                <a:solidFill>
                  <a:srgbClr val="465559"/>
                </a:solidFill>
                <a:latin typeface="Trebuchet MS" panose="020B0603020202020204" pitchFamily="34" charset="0"/>
              </a:rPr>
              <a:t>Silverton City Council</a:t>
            </a:r>
          </a:p>
        </p:txBody>
      </p:sp>
      <p:sp>
        <p:nvSpPr>
          <p:cNvPr id="12" name="Rectangle 11">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655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DF1078D-5F0F-CB7A-3C88-4C7D4E326096}"/>
              </a:ext>
            </a:extLst>
          </p:cNvPr>
          <p:cNvSpPr>
            <a:spLocks noGrp="1"/>
          </p:cNvSpPr>
          <p:nvPr>
            <p:ph idx="1"/>
          </p:nvPr>
        </p:nvSpPr>
        <p:spPr>
          <a:xfrm>
            <a:off x="1097976" y="2312652"/>
            <a:ext cx="3362669" cy="2394259"/>
          </a:xfrm>
        </p:spPr>
        <p:txBody>
          <a:bodyPr>
            <a:normAutofit/>
          </a:bodyPr>
          <a:lstStyle/>
          <a:p>
            <a:pPr marL="0" indent="0" algn="ctr">
              <a:lnSpc>
                <a:spcPct val="90000"/>
              </a:lnSpc>
              <a:buClr>
                <a:srgbClr val="F2BF74"/>
              </a:buClr>
              <a:buNone/>
            </a:pPr>
            <a:r>
              <a:rPr lang="en-US" sz="2200" b="1" dirty="0">
                <a:latin typeface="Trebuchet MS" panose="020B0603020202020204" pitchFamily="34" charset="0"/>
              </a:rPr>
              <a:t>City Council Protocols: Pages 24-26; Appendix A: Policy Decision Making Process </a:t>
            </a:r>
          </a:p>
          <a:p>
            <a:pPr>
              <a:lnSpc>
                <a:spcPct val="90000"/>
              </a:lnSpc>
              <a:buClr>
                <a:srgbClr val="F2BF74"/>
              </a:buClr>
            </a:pPr>
            <a:endParaRPr lang="en-US" b="1" dirty="0">
              <a:latin typeface="Trebuchet MS" panose="020B0603020202020204" pitchFamily="34" charset="0"/>
            </a:endParaRPr>
          </a:p>
          <a:p>
            <a:pPr>
              <a:lnSpc>
                <a:spcPct val="90000"/>
              </a:lnSpc>
              <a:buClr>
                <a:srgbClr val="F2BF74"/>
              </a:buClr>
            </a:pPr>
            <a:endParaRPr lang="en-US" b="1" dirty="0">
              <a:latin typeface="Trebuchet MS" panose="020B0603020202020204" pitchFamily="34" charset="0"/>
            </a:endParaRPr>
          </a:p>
          <a:p>
            <a:pPr>
              <a:lnSpc>
                <a:spcPct val="90000"/>
              </a:lnSpc>
              <a:buClr>
                <a:srgbClr val="F2BF74"/>
              </a:buClr>
            </a:pPr>
            <a:endParaRPr lang="en-US" b="1" dirty="0">
              <a:latin typeface="Trebuchet MS" panose="020B0603020202020204" pitchFamily="34" charset="0"/>
            </a:endParaRPr>
          </a:p>
          <a:p>
            <a:pPr>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a:p>
            <a:pPr>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a:p>
            <a:pPr lvl="1">
              <a:lnSpc>
                <a:spcPct val="90000"/>
              </a:lnSpc>
              <a:buClr>
                <a:srgbClr val="F2BF74"/>
              </a:buClr>
            </a:pPr>
            <a:endParaRPr lang="en-US" dirty="0">
              <a:latin typeface="Trebuchet MS" panose="020B0603020202020204" pitchFamily="34" charset="0"/>
            </a:endParaRPr>
          </a:p>
        </p:txBody>
      </p:sp>
      <p:sp>
        <p:nvSpPr>
          <p:cNvPr id="14"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92C1BA-327D-6613-B75B-44DBE612E2E2}"/>
              </a:ext>
            </a:extLst>
          </p:cNvPr>
          <p:cNvPicPr>
            <a:picLocks noChangeAspect="1"/>
          </p:cNvPicPr>
          <p:nvPr/>
        </p:nvPicPr>
        <p:blipFill>
          <a:blip r:embed="rId3"/>
          <a:stretch>
            <a:fillRect/>
          </a:stretch>
        </p:blipFill>
        <p:spPr>
          <a:xfrm>
            <a:off x="5286754" y="333701"/>
            <a:ext cx="5820974" cy="6190596"/>
          </a:xfrm>
          <a:prstGeom prst="rect">
            <a:avLst/>
          </a:prstGeom>
          <a:ln w="19050">
            <a:solidFill>
              <a:schemeClr val="tx1"/>
            </a:solidFill>
          </a:ln>
        </p:spPr>
      </p:pic>
    </p:spTree>
    <p:extLst>
      <p:ext uri="{BB962C8B-B14F-4D97-AF65-F5344CB8AC3E}">
        <p14:creationId xmlns:p14="http://schemas.microsoft.com/office/powerpoint/2010/main" val="158059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95C2-21A8-BE13-7605-60CED8B7FE26}"/>
              </a:ext>
            </a:extLst>
          </p:cNvPr>
          <p:cNvSpPr>
            <a:spLocks noGrp="1"/>
          </p:cNvSpPr>
          <p:nvPr>
            <p:ph type="title"/>
          </p:nvPr>
        </p:nvSpPr>
        <p:spPr>
          <a:xfrm>
            <a:off x="1298964" y="1605897"/>
            <a:ext cx="4170184" cy="615006"/>
          </a:xfrm>
        </p:spPr>
        <p:txBody>
          <a:bodyPr>
            <a:noAutofit/>
          </a:bodyPr>
          <a:lstStyle/>
          <a:p>
            <a:pPr algn="ctr"/>
            <a:r>
              <a:rPr lang="en-US" sz="3500" b="1" dirty="0">
                <a:solidFill>
                  <a:schemeClr val="tx1"/>
                </a:solidFill>
                <a:latin typeface="Trebuchet MS" panose="020B0603020202020204" pitchFamily="34" charset="0"/>
              </a:rPr>
              <a:t>Mayor - Generally</a:t>
            </a:r>
            <a:endParaRPr lang="en-US" sz="3500" dirty="0"/>
          </a:p>
        </p:txBody>
      </p:sp>
      <p:grpSp>
        <p:nvGrpSpPr>
          <p:cNvPr id="4" name="Group 3">
            <a:extLst>
              <a:ext uri="{FF2B5EF4-FFF2-40B4-BE49-F238E27FC236}">
                <a16:creationId xmlns:a16="http://schemas.microsoft.com/office/drawing/2014/main" id="{ACC0AB21-E900-59BC-AAB0-5A6EB36FB593}"/>
              </a:ext>
            </a:extLst>
          </p:cNvPr>
          <p:cNvGrpSpPr/>
          <p:nvPr/>
        </p:nvGrpSpPr>
        <p:grpSpPr>
          <a:xfrm>
            <a:off x="5658930" y="523535"/>
            <a:ext cx="6172199" cy="702000"/>
            <a:chOff x="0" y="8094"/>
            <a:chExt cx="6172199" cy="702000"/>
          </a:xfrm>
        </p:grpSpPr>
        <p:sp>
          <p:nvSpPr>
            <p:cNvPr id="20" name="Rectangle: Rounded Corners 19">
              <a:extLst>
                <a:ext uri="{FF2B5EF4-FFF2-40B4-BE49-F238E27FC236}">
                  <a16:creationId xmlns:a16="http://schemas.microsoft.com/office/drawing/2014/main" id="{5AF905F0-30BF-54B3-AF22-0ED0656C6B1A}"/>
                </a:ext>
              </a:extLst>
            </p:cNvPr>
            <p:cNvSpPr/>
            <p:nvPr/>
          </p:nvSpPr>
          <p:spPr>
            <a:xfrm>
              <a:off x="0" y="8094"/>
              <a:ext cx="6172199"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Rectangle: Rounded Corners 4">
              <a:extLst>
                <a:ext uri="{FF2B5EF4-FFF2-40B4-BE49-F238E27FC236}">
                  <a16:creationId xmlns:a16="http://schemas.microsoft.com/office/drawing/2014/main" id="{AA8299B8-B84C-E37B-DB7D-31C7DBEDB024}"/>
                </a:ext>
              </a:extLst>
            </p:cNvPr>
            <p:cNvSpPr txBox="1"/>
            <p:nvPr/>
          </p:nvSpPr>
          <p:spPr>
            <a:xfrm>
              <a:off x="34269" y="42363"/>
              <a:ext cx="6103661"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Public Face of Community</a:t>
              </a:r>
            </a:p>
          </p:txBody>
        </p:sp>
      </p:grpSp>
      <p:grpSp>
        <p:nvGrpSpPr>
          <p:cNvPr id="5" name="Group 4">
            <a:extLst>
              <a:ext uri="{FF2B5EF4-FFF2-40B4-BE49-F238E27FC236}">
                <a16:creationId xmlns:a16="http://schemas.microsoft.com/office/drawing/2014/main" id="{EA0131A6-AA2B-1949-3AB7-33656527662E}"/>
              </a:ext>
            </a:extLst>
          </p:cNvPr>
          <p:cNvGrpSpPr/>
          <p:nvPr/>
        </p:nvGrpSpPr>
        <p:grpSpPr>
          <a:xfrm>
            <a:off x="5693199" y="1225535"/>
            <a:ext cx="6172199" cy="760725"/>
            <a:chOff x="0" y="710094"/>
            <a:chExt cx="6172199" cy="760725"/>
          </a:xfrm>
        </p:grpSpPr>
        <p:sp>
          <p:nvSpPr>
            <p:cNvPr id="18" name="Rectangle 17">
              <a:extLst>
                <a:ext uri="{FF2B5EF4-FFF2-40B4-BE49-F238E27FC236}">
                  <a16:creationId xmlns:a16="http://schemas.microsoft.com/office/drawing/2014/main" id="{5D536AD3-9EE1-32EB-FFB3-B2129A6488FF}"/>
                </a:ext>
              </a:extLst>
            </p:cNvPr>
            <p:cNvSpPr/>
            <p:nvPr/>
          </p:nvSpPr>
          <p:spPr>
            <a:xfrm>
              <a:off x="0" y="710094"/>
              <a:ext cx="6172199" cy="760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A8FBA588-BE08-32EF-736F-247718BD213A}"/>
                </a:ext>
              </a:extLst>
            </p:cNvPr>
            <p:cNvSpPr txBox="1"/>
            <p:nvPr/>
          </p:nvSpPr>
          <p:spPr>
            <a:xfrm>
              <a:off x="0" y="710094"/>
              <a:ext cx="6172199" cy="760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596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Represent city at events</a:t>
              </a:r>
            </a:p>
            <a:p>
              <a:pPr marL="228600" lvl="1" indent="-228600" algn="l" defTabSz="1022350">
                <a:lnSpc>
                  <a:spcPct val="90000"/>
                </a:lnSpc>
                <a:spcBef>
                  <a:spcPct val="0"/>
                </a:spcBef>
                <a:spcAft>
                  <a:spcPct val="20000"/>
                </a:spcAft>
                <a:buChar char="•"/>
              </a:pPr>
              <a:r>
                <a:rPr lang="en-US" sz="2300" kern="1200" dirty="0"/>
                <a:t>Council spokesperson</a:t>
              </a:r>
            </a:p>
          </p:txBody>
        </p:sp>
      </p:grpSp>
      <p:grpSp>
        <p:nvGrpSpPr>
          <p:cNvPr id="6" name="Group 5">
            <a:extLst>
              <a:ext uri="{FF2B5EF4-FFF2-40B4-BE49-F238E27FC236}">
                <a16:creationId xmlns:a16="http://schemas.microsoft.com/office/drawing/2014/main" id="{A7E4C2CE-069B-0536-31A8-76F8F3A1CB83}"/>
              </a:ext>
            </a:extLst>
          </p:cNvPr>
          <p:cNvGrpSpPr/>
          <p:nvPr/>
        </p:nvGrpSpPr>
        <p:grpSpPr>
          <a:xfrm>
            <a:off x="5658930" y="1986260"/>
            <a:ext cx="6172199" cy="702000"/>
            <a:chOff x="0" y="1470819"/>
            <a:chExt cx="6172199" cy="702000"/>
          </a:xfrm>
        </p:grpSpPr>
        <p:sp>
          <p:nvSpPr>
            <p:cNvPr id="16" name="Rectangle: Rounded Corners 15">
              <a:extLst>
                <a:ext uri="{FF2B5EF4-FFF2-40B4-BE49-F238E27FC236}">
                  <a16:creationId xmlns:a16="http://schemas.microsoft.com/office/drawing/2014/main" id="{2B1E9EF8-5E86-07CE-8638-FB4960B14FB2}"/>
                </a:ext>
              </a:extLst>
            </p:cNvPr>
            <p:cNvSpPr/>
            <p:nvPr/>
          </p:nvSpPr>
          <p:spPr>
            <a:xfrm>
              <a:off x="0" y="1470819"/>
              <a:ext cx="6172199"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8">
              <a:extLst>
                <a:ext uri="{FF2B5EF4-FFF2-40B4-BE49-F238E27FC236}">
                  <a16:creationId xmlns:a16="http://schemas.microsoft.com/office/drawing/2014/main" id="{95FF1F37-5675-0DCE-ED80-5A75D261646B}"/>
                </a:ext>
              </a:extLst>
            </p:cNvPr>
            <p:cNvSpPr txBox="1"/>
            <p:nvPr/>
          </p:nvSpPr>
          <p:spPr>
            <a:xfrm>
              <a:off x="34269" y="1505088"/>
              <a:ext cx="6103661"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Presiding Officer</a:t>
              </a:r>
            </a:p>
          </p:txBody>
        </p:sp>
      </p:grpSp>
      <p:grpSp>
        <p:nvGrpSpPr>
          <p:cNvPr id="7" name="Group 6">
            <a:extLst>
              <a:ext uri="{FF2B5EF4-FFF2-40B4-BE49-F238E27FC236}">
                <a16:creationId xmlns:a16="http://schemas.microsoft.com/office/drawing/2014/main" id="{316D2FD8-B38E-E89D-14E1-4DF95301A423}"/>
              </a:ext>
            </a:extLst>
          </p:cNvPr>
          <p:cNvGrpSpPr/>
          <p:nvPr/>
        </p:nvGrpSpPr>
        <p:grpSpPr>
          <a:xfrm>
            <a:off x="5658930" y="2688260"/>
            <a:ext cx="6172199" cy="1521450"/>
            <a:chOff x="0" y="2172819"/>
            <a:chExt cx="6172199" cy="1521450"/>
          </a:xfrm>
        </p:grpSpPr>
        <p:sp>
          <p:nvSpPr>
            <p:cNvPr id="14" name="Rectangle 13">
              <a:extLst>
                <a:ext uri="{FF2B5EF4-FFF2-40B4-BE49-F238E27FC236}">
                  <a16:creationId xmlns:a16="http://schemas.microsoft.com/office/drawing/2014/main" id="{DA70FE38-A609-A6E7-DA45-86E1C1129DB5}"/>
                </a:ext>
              </a:extLst>
            </p:cNvPr>
            <p:cNvSpPr/>
            <p:nvPr/>
          </p:nvSpPr>
          <p:spPr>
            <a:xfrm>
              <a:off x="0" y="2172819"/>
              <a:ext cx="6172199" cy="15214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4DD6C6A-C964-CDB5-4754-E5F353B1E5DC}"/>
                </a:ext>
              </a:extLst>
            </p:cNvPr>
            <p:cNvSpPr txBox="1"/>
            <p:nvPr/>
          </p:nvSpPr>
          <p:spPr>
            <a:xfrm>
              <a:off x="0" y="2172819"/>
              <a:ext cx="6172199" cy="15214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596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Keeps order</a:t>
              </a:r>
            </a:p>
            <a:p>
              <a:pPr marL="228600" lvl="1" indent="-228600" algn="l" defTabSz="1022350">
                <a:lnSpc>
                  <a:spcPct val="90000"/>
                </a:lnSpc>
                <a:spcBef>
                  <a:spcPct val="0"/>
                </a:spcBef>
                <a:spcAft>
                  <a:spcPct val="20000"/>
                </a:spcAft>
                <a:buChar char="•"/>
              </a:pPr>
              <a:r>
                <a:rPr lang="en-US" sz="2300" kern="1200" dirty="0"/>
                <a:t>Sets agendas</a:t>
              </a:r>
            </a:p>
            <a:p>
              <a:pPr marL="228600" lvl="1" indent="-228600" algn="l" defTabSz="1022350">
                <a:lnSpc>
                  <a:spcPct val="90000"/>
                </a:lnSpc>
                <a:spcBef>
                  <a:spcPct val="0"/>
                </a:spcBef>
                <a:spcAft>
                  <a:spcPct val="20000"/>
                </a:spcAft>
                <a:buChar char="•"/>
              </a:pPr>
              <a:r>
                <a:rPr lang="en-US" sz="2300" kern="1200" dirty="0"/>
                <a:t>Appoints committee members</a:t>
              </a:r>
            </a:p>
            <a:p>
              <a:pPr marL="228600" lvl="1" indent="-228600" algn="l" defTabSz="1022350">
                <a:lnSpc>
                  <a:spcPct val="90000"/>
                </a:lnSpc>
                <a:spcBef>
                  <a:spcPct val="0"/>
                </a:spcBef>
                <a:spcAft>
                  <a:spcPct val="20000"/>
                </a:spcAft>
                <a:buChar char="•"/>
              </a:pPr>
              <a:r>
                <a:rPr lang="en-US" sz="2300" kern="1200" dirty="0"/>
                <a:t>Signs documents and ordinances</a:t>
              </a:r>
            </a:p>
          </p:txBody>
        </p:sp>
      </p:grpSp>
      <p:grpSp>
        <p:nvGrpSpPr>
          <p:cNvPr id="8" name="Group 7">
            <a:extLst>
              <a:ext uri="{FF2B5EF4-FFF2-40B4-BE49-F238E27FC236}">
                <a16:creationId xmlns:a16="http://schemas.microsoft.com/office/drawing/2014/main" id="{2BEA5429-5E85-0AC2-B14F-836A3B84EF11}"/>
              </a:ext>
            </a:extLst>
          </p:cNvPr>
          <p:cNvGrpSpPr/>
          <p:nvPr/>
        </p:nvGrpSpPr>
        <p:grpSpPr>
          <a:xfrm>
            <a:off x="5658930" y="4209710"/>
            <a:ext cx="6172199" cy="702000"/>
            <a:chOff x="0" y="3694269"/>
            <a:chExt cx="6172199" cy="702000"/>
          </a:xfrm>
        </p:grpSpPr>
        <p:sp>
          <p:nvSpPr>
            <p:cNvPr id="12" name="Rectangle: Rounded Corners 11">
              <a:extLst>
                <a:ext uri="{FF2B5EF4-FFF2-40B4-BE49-F238E27FC236}">
                  <a16:creationId xmlns:a16="http://schemas.microsoft.com/office/drawing/2014/main" id="{86C2CDB4-DA5A-5C5C-5376-040DE05A64B1}"/>
                </a:ext>
              </a:extLst>
            </p:cNvPr>
            <p:cNvSpPr/>
            <p:nvPr/>
          </p:nvSpPr>
          <p:spPr>
            <a:xfrm>
              <a:off x="0" y="3694269"/>
              <a:ext cx="6172199"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12">
              <a:extLst>
                <a:ext uri="{FF2B5EF4-FFF2-40B4-BE49-F238E27FC236}">
                  <a16:creationId xmlns:a16="http://schemas.microsoft.com/office/drawing/2014/main" id="{7C55C0B0-19A7-8E92-7E1D-0AC8D9E52A89}"/>
                </a:ext>
              </a:extLst>
            </p:cNvPr>
            <p:cNvSpPr txBox="1"/>
            <p:nvPr/>
          </p:nvSpPr>
          <p:spPr>
            <a:xfrm>
              <a:off x="34269" y="3728538"/>
              <a:ext cx="6103661"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Chief Facilitator</a:t>
              </a:r>
            </a:p>
          </p:txBody>
        </p:sp>
      </p:grpSp>
      <p:grpSp>
        <p:nvGrpSpPr>
          <p:cNvPr id="9" name="Group 8">
            <a:extLst>
              <a:ext uri="{FF2B5EF4-FFF2-40B4-BE49-F238E27FC236}">
                <a16:creationId xmlns:a16="http://schemas.microsoft.com/office/drawing/2014/main" id="{04E6537E-E994-25E3-ED5D-6FEFEBBEAE00}"/>
              </a:ext>
            </a:extLst>
          </p:cNvPr>
          <p:cNvGrpSpPr/>
          <p:nvPr/>
        </p:nvGrpSpPr>
        <p:grpSpPr>
          <a:xfrm>
            <a:off x="5658930" y="4911710"/>
            <a:ext cx="6172199" cy="1366200"/>
            <a:chOff x="0" y="4396269"/>
            <a:chExt cx="6172199" cy="1366200"/>
          </a:xfrm>
        </p:grpSpPr>
        <p:sp>
          <p:nvSpPr>
            <p:cNvPr id="10" name="Rectangle 9">
              <a:extLst>
                <a:ext uri="{FF2B5EF4-FFF2-40B4-BE49-F238E27FC236}">
                  <a16:creationId xmlns:a16="http://schemas.microsoft.com/office/drawing/2014/main" id="{3B4EF1BF-F61D-7AD5-F414-C2675768EB3A}"/>
                </a:ext>
              </a:extLst>
            </p:cNvPr>
            <p:cNvSpPr/>
            <p:nvPr/>
          </p:nvSpPr>
          <p:spPr>
            <a:xfrm>
              <a:off x="0" y="4396269"/>
              <a:ext cx="6172199" cy="1366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id="{D24AF39F-595F-AC6C-1F45-6507A69FB46D}"/>
                </a:ext>
              </a:extLst>
            </p:cNvPr>
            <p:cNvSpPr txBox="1"/>
            <p:nvPr/>
          </p:nvSpPr>
          <p:spPr>
            <a:xfrm>
              <a:off x="0" y="4396269"/>
              <a:ext cx="6172199" cy="1366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596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Facilitates discussions between councilors</a:t>
              </a:r>
            </a:p>
            <a:p>
              <a:pPr marL="228600" lvl="1" indent="-228600" algn="l" defTabSz="1022350">
                <a:lnSpc>
                  <a:spcPct val="90000"/>
                </a:lnSpc>
                <a:spcBef>
                  <a:spcPct val="0"/>
                </a:spcBef>
                <a:spcAft>
                  <a:spcPct val="20000"/>
                </a:spcAft>
                <a:buChar char="•"/>
              </a:pPr>
              <a:r>
                <a:rPr lang="en-US" sz="2300" kern="1200" dirty="0"/>
                <a:t>Facilitates dialogue between council and manager</a:t>
              </a:r>
            </a:p>
          </p:txBody>
        </p:sp>
      </p:grpSp>
      <p:pic>
        <p:nvPicPr>
          <p:cNvPr id="22" name="Content Placeholder 5" descr="Gavel with solid fill">
            <a:extLst>
              <a:ext uri="{FF2B5EF4-FFF2-40B4-BE49-F238E27FC236}">
                <a16:creationId xmlns:a16="http://schemas.microsoft.com/office/drawing/2014/main" id="{ABF01870-E62A-166D-05CD-D598C9DC42E0}"/>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470634" y="3402444"/>
            <a:ext cx="2134617" cy="2134617"/>
          </a:xfrm>
        </p:spPr>
      </p:pic>
    </p:spTree>
    <p:extLst>
      <p:ext uri="{BB962C8B-B14F-4D97-AF65-F5344CB8AC3E}">
        <p14:creationId xmlns:p14="http://schemas.microsoft.com/office/powerpoint/2010/main" val="44500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B7B9-459C-169E-A418-AFCD9A8E29ED}"/>
              </a:ext>
            </a:extLst>
          </p:cNvPr>
          <p:cNvSpPr>
            <a:spLocks noGrp="1"/>
          </p:cNvSpPr>
          <p:nvPr>
            <p:ph type="title"/>
          </p:nvPr>
        </p:nvSpPr>
        <p:spPr>
          <a:xfrm>
            <a:off x="2247869" y="451582"/>
            <a:ext cx="8911687" cy="790622"/>
          </a:xfrm>
        </p:spPr>
        <p:txBody>
          <a:bodyPr>
            <a:normAutofit/>
          </a:bodyPr>
          <a:lstStyle/>
          <a:p>
            <a:pPr algn="ctr"/>
            <a:r>
              <a:rPr lang="en-US" sz="3500" b="1" dirty="0">
                <a:solidFill>
                  <a:schemeClr val="tx1"/>
                </a:solidFill>
                <a:latin typeface="Trebuchet MS" panose="020B0603020202020204" pitchFamily="34" charset="0"/>
              </a:rPr>
              <a:t>Silverton Mayor Duties</a:t>
            </a:r>
          </a:p>
        </p:txBody>
      </p:sp>
      <p:sp>
        <p:nvSpPr>
          <p:cNvPr id="9" name="Content Placeholder 8">
            <a:extLst>
              <a:ext uri="{FF2B5EF4-FFF2-40B4-BE49-F238E27FC236}">
                <a16:creationId xmlns:a16="http://schemas.microsoft.com/office/drawing/2014/main" id="{888FEDD9-72D2-9CA8-53DC-725C14B8E3A5}"/>
              </a:ext>
            </a:extLst>
          </p:cNvPr>
          <p:cNvSpPr>
            <a:spLocks noGrp="1"/>
          </p:cNvSpPr>
          <p:nvPr>
            <p:ph idx="1"/>
          </p:nvPr>
        </p:nvSpPr>
        <p:spPr>
          <a:xfrm>
            <a:off x="2592924" y="1242204"/>
            <a:ext cx="8911688" cy="5164213"/>
          </a:xfrm>
        </p:spPr>
        <p:txBody>
          <a:bodyPr>
            <a:normAutofit fontScale="92500"/>
          </a:bodyPr>
          <a:lstStyle/>
          <a:p>
            <a:r>
              <a:rPr lang="en-US" sz="2200" b="1" dirty="0">
                <a:solidFill>
                  <a:schemeClr val="tx1"/>
                </a:solidFill>
              </a:rPr>
              <a:t>Charter, Chapter III, Section 9 – Mayor</a:t>
            </a:r>
          </a:p>
          <a:p>
            <a:pPr lvl="1"/>
            <a:r>
              <a:rPr lang="en-US" sz="2000" dirty="0">
                <a:solidFill>
                  <a:schemeClr val="tx1"/>
                </a:solidFill>
              </a:rPr>
              <a:t>Two-year term</a:t>
            </a:r>
          </a:p>
          <a:p>
            <a:r>
              <a:rPr lang="en-US" sz="2200" b="1" dirty="0">
                <a:solidFill>
                  <a:schemeClr val="tx1"/>
                </a:solidFill>
              </a:rPr>
              <a:t>Charter, Chapter IV, Section 17 – Mayor at Council Meeting</a:t>
            </a:r>
          </a:p>
          <a:p>
            <a:pPr lvl="1"/>
            <a:r>
              <a:rPr lang="en-US" sz="2000" dirty="0">
                <a:solidFill>
                  <a:schemeClr val="tx1"/>
                </a:solidFill>
              </a:rPr>
              <a:t>Shall preside over council deliberations</a:t>
            </a:r>
          </a:p>
          <a:p>
            <a:pPr lvl="1"/>
            <a:r>
              <a:rPr lang="en-US" sz="2000" dirty="0">
                <a:solidFill>
                  <a:schemeClr val="tx1"/>
                </a:solidFill>
              </a:rPr>
              <a:t>Shall have vote on all questions before council</a:t>
            </a:r>
          </a:p>
          <a:p>
            <a:pPr lvl="1"/>
            <a:r>
              <a:rPr lang="en-US" sz="2000" dirty="0">
                <a:solidFill>
                  <a:schemeClr val="tx1"/>
                </a:solidFill>
              </a:rPr>
              <a:t>Shall preserve order, enforce council rules</a:t>
            </a:r>
          </a:p>
          <a:p>
            <a:pPr lvl="1"/>
            <a:r>
              <a:rPr lang="en-US" sz="2000" dirty="0">
                <a:solidFill>
                  <a:schemeClr val="tx1"/>
                </a:solidFill>
              </a:rPr>
              <a:t>Shall determine order of business</a:t>
            </a:r>
          </a:p>
          <a:p>
            <a:r>
              <a:rPr lang="en-US" sz="2000" b="1" dirty="0">
                <a:solidFill>
                  <a:schemeClr val="tx1"/>
                </a:solidFill>
              </a:rPr>
              <a:t>Charter, Chapter V, Section 20 – Mayor</a:t>
            </a:r>
          </a:p>
          <a:p>
            <a:pPr lvl="1"/>
            <a:r>
              <a:rPr lang="en-US" sz="1800" dirty="0">
                <a:solidFill>
                  <a:schemeClr val="tx1"/>
                </a:solidFill>
              </a:rPr>
              <a:t>Shall appoint council committees</a:t>
            </a:r>
          </a:p>
          <a:p>
            <a:pPr lvl="1"/>
            <a:r>
              <a:rPr lang="en-US" sz="1800" dirty="0">
                <a:solidFill>
                  <a:schemeClr val="tx1"/>
                </a:solidFill>
              </a:rPr>
              <a:t>Shall sign all records of proceeding, countersign all orders of city treasurer</a:t>
            </a:r>
          </a:p>
          <a:p>
            <a:pPr lvl="1"/>
            <a:r>
              <a:rPr lang="en-US" sz="1800" dirty="0">
                <a:solidFill>
                  <a:schemeClr val="tx1"/>
                </a:solidFill>
              </a:rPr>
              <a:t>Shall have NO veto power</a:t>
            </a:r>
          </a:p>
          <a:p>
            <a:pPr lvl="1"/>
            <a:r>
              <a:rPr lang="en-US" sz="1800" dirty="0">
                <a:solidFill>
                  <a:schemeClr val="tx1"/>
                </a:solidFill>
              </a:rPr>
              <a:t>Shall sign all ordinances passed by council within three days of passage.</a:t>
            </a:r>
          </a:p>
          <a:p>
            <a:pPr lvl="1"/>
            <a:endParaRPr lang="en-US" sz="1800" b="1" dirty="0">
              <a:solidFill>
                <a:schemeClr val="tx1"/>
              </a:solidFill>
            </a:endParaRPr>
          </a:p>
          <a:p>
            <a:endParaRPr lang="en-US" dirty="0"/>
          </a:p>
        </p:txBody>
      </p:sp>
    </p:spTree>
    <p:extLst>
      <p:ext uri="{BB962C8B-B14F-4D97-AF65-F5344CB8AC3E}">
        <p14:creationId xmlns:p14="http://schemas.microsoft.com/office/powerpoint/2010/main" val="183924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B7B9-459C-169E-A418-AFCD9A8E29ED}"/>
              </a:ext>
            </a:extLst>
          </p:cNvPr>
          <p:cNvSpPr>
            <a:spLocks noGrp="1"/>
          </p:cNvSpPr>
          <p:nvPr>
            <p:ph type="title"/>
          </p:nvPr>
        </p:nvSpPr>
        <p:spPr>
          <a:xfrm>
            <a:off x="2247869" y="451582"/>
            <a:ext cx="8911687" cy="790622"/>
          </a:xfrm>
        </p:spPr>
        <p:txBody>
          <a:bodyPr>
            <a:normAutofit/>
          </a:bodyPr>
          <a:lstStyle/>
          <a:p>
            <a:pPr algn="ctr"/>
            <a:r>
              <a:rPr lang="en-US" sz="3500" b="1" dirty="0">
                <a:solidFill>
                  <a:schemeClr val="tx1"/>
                </a:solidFill>
                <a:latin typeface="Trebuchet MS" panose="020B0603020202020204" pitchFamily="34" charset="0"/>
              </a:rPr>
              <a:t>Silverton Mayor Duties</a:t>
            </a:r>
          </a:p>
        </p:txBody>
      </p:sp>
      <p:sp>
        <p:nvSpPr>
          <p:cNvPr id="9" name="Content Placeholder 8">
            <a:extLst>
              <a:ext uri="{FF2B5EF4-FFF2-40B4-BE49-F238E27FC236}">
                <a16:creationId xmlns:a16="http://schemas.microsoft.com/office/drawing/2014/main" id="{888FEDD9-72D2-9CA8-53DC-725C14B8E3A5}"/>
              </a:ext>
            </a:extLst>
          </p:cNvPr>
          <p:cNvSpPr>
            <a:spLocks noGrp="1"/>
          </p:cNvSpPr>
          <p:nvPr>
            <p:ph idx="1"/>
          </p:nvPr>
        </p:nvSpPr>
        <p:spPr>
          <a:xfrm>
            <a:off x="2543048" y="1242204"/>
            <a:ext cx="9161271" cy="5391352"/>
          </a:xfrm>
        </p:spPr>
        <p:txBody>
          <a:bodyPr>
            <a:normAutofit lnSpcReduction="10000"/>
          </a:bodyPr>
          <a:lstStyle/>
          <a:p>
            <a:r>
              <a:rPr lang="en-US" sz="2200" b="1" dirty="0">
                <a:solidFill>
                  <a:schemeClr val="tx1"/>
                </a:solidFill>
              </a:rPr>
              <a:t>Council Protocols, Chapter I, Section 8 </a:t>
            </a:r>
          </a:p>
          <a:p>
            <a:pPr lvl="1"/>
            <a:r>
              <a:rPr lang="en-US" sz="2000" dirty="0">
                <a:solidFill>
                  <a:schemeClr val="tx1"/>
                </a:solidFill>
              </a:rPr>
              <a:t>Establishes protocol if mayor is absent</a:t>
            </a:r>
          </a:p>
          <a:p>
            <a:r>
              <a:rPr lang="en-US" sz="2200" b="1" dirty="0">
                <a:solidFill>
                  <a:schemeClr val="tx1"/>
                </a:solidFill>
              </a:rPr>
              <a:t>Council Protocols, Chapter III</a:t>
            </a:r>
          </a:p>
          <a:p>
            <a:pPr lvl="1"/>
            <a:r>
              <a:rPr lang="en-US" sz="2000" dirty="0">
                <a:solidFill>
                  <a:schemeClr val="tx1"/>
                </a:solidFill>
              </a:rPr>
              <a:t>Mayor to Facilitate Council Meetings: prevent misuse of motions, abuse privilege or obstruction of business</a:t>
            </a:r>
          </a:p>
          <a:p>
            <a:pPr lvl="1"/>
            <a:r>
              <a:rPr lang="en-US" sz="2000" dirty="0">
                <a:solidFill>
                  <a:schemeClr val="tx1"/>
                </a:solidFill>
              </a:rPr>
              <a:t>Mayor shall act in good faith</a:t>
            </a:r>
          </a:p>
          <a:p>
            <a:pPr lvl="1"/>
            <a:r>
              <a:rPr lang="en-US" sz="2000" dirty="0">
                <a:solidFill>
                  <a:schemeClr val="tx1"/>
                </a:solidFill>
              </a:rPr>
              <a:t>Assist council to focus on agenda, discussions, and deliberations</a:t>
            </a:r>
          </a:p>
          <a:p>
            <a:pPr lvl="1"/>
            <a:r>
              <a:rPr lang="en-US" sz="2000" dirty="0">
                <a:solidFill>
                  <a:schemeClr val="tx1"/>
                </a:solidFill>
              </a:rPr>
              <a:t>Manage councilmembers discussion </a:t>
            </a:r>
          </a:p>
          <a:p>
            <a:r>
              <a:rPr lang="en-US" sz="2200" b="1" dirty="0">
                <a:solidFill>
                  <a:schemeClr val="tx1"/>
                </a:solidFill>
              </a:rPr>
              <a:t>Council Protocols, Chapter III, Section 9</a:t>
            </a:r>
          </a:p>
          <a:p>
            <a:pPr lvl="1"/>
            <a:r>
              <a:rPr lang="en-US" sz="2000" dirty="0">
                <a:solidFill>
                  <a:schemeClr val="tx1"/>
                </a:solidFill>
              </a:rPr>
              <a:t>(a)-(k) – prescribes format for agenda item discussion protocols</a:t>
            </a:r>
          </a:p>
          <a:p>
            <a:r>
              <a:rPr lang="en-US" sz="2200" b="1" dirty="0">
                <a:solidFill>
                  <a:schemeClr val="tx1"/>
                </a:solidFill>
              </a:rPr>
              <a:t>Council Protocols, Chapter VII, Section 1 and 2 </a:t>
            </a:r>
          </a:p>
          <a:p>
            <a:pPr lvl="1"/>
            <a:r>
              <a:rPr lang="en-US" sz="2000" dirty="0">
                <a:solidFill>
                  <a:schemeClr val="tx1"/>
                </a:solidFill>
              </a:rPr>
              <a:t>Ceremonial Representative: proclamations, certificates of recognition</a:t>
            </a:r>
          </a:p>
          <a:p>
            <a:endParaRPr lang="en-US" sz="2200" dirty="0">
              <a:solidFill>
                <a:schemeClr val="tx1"/>
              </a:solidFill>
            </a:endParaRPr>
          </a:p>
          <a:p>
            <a:pPr lvl="2"/>
            <a:endParaRPr lang="en-US" sz="1800" dirty="0">
              <a:solidFill>
                <a:schemeClr val="tx1"/>
              </a:solidFill>
            </a:endParaRPr>
          </a:p>
          <a:p>
            <a:endParaRPr lang="en-US" sz="2200" dirty="0">
              <a:solidFill>
                <a:schemeClr val="tx1"/>
              </a:solidFill>
            </a:endParaRPr>
          </a:p>
          <a:p>
            <a:pPr lvl="1"/>
            <a:endParaRPr lang="en-US" sz="2000" dirty="0">
              <a:solidFill>
                <a:schemeClr val="tx1"/>
              </a:solidFill>
            </a:endParaRPr>
          </a:p>
          <a:p>
            <a:endParaRPr lang="en-US" dirty="0"/>
          </a:p>
        </p:txBody>
      </p:sp>
    </p:spTree>
    <p:extLst>
      <p:ext uri="{BB962C8B-B14F-4D97-AF65-F5344CB8AC3E}">
        <p14:creationId xmlns:p14="http://schemas.microsoft.com/office/powerpoint/2010/main" val="381137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B7B9-459C-169E-A418-AFCD9A8E29ED}"/>
              </a:ext>
            </a:extLst>
          </p:cNvPr>
          <p:cNvSpPr>
            <a:spLocks noGrp="1"/>
          </p:cNvSpPr>
          <p:nvPr>
            <p:ph type="title"/>
          </p:nvPr>
        </p:nvSpPr>
        <p:spPr>
          <a:xfrm>
            <a:off x="2247869" y="451582"/>
            <a:ext cx="8911687" cy="790622"/>
          </a:xfrm>
        </p:spPr>
        <p:txBody>
          <a:bodyPr>
            <a:normAutofit/>
          </a:bodyPr>
          <a:lstStyle/>
          <a:p>
            <a:pPr algn="ctr"/>
            <a:r>
              <a:rPr lang="en-US" sz="3500" b="1" dirty="0">
                <a:solidFill>
                  <a:schemeClr val="tx1"/>
                </a:solidFill>
                <a:latin typeface="Trebuchet MS" panose="020B0603020202020204" pitchFamily="34" charset="0"/>
              </a:rPr>
              <a:t>Silverton Mayor Duties</a:t>
            </a:r>
          </a:p>
        </p:txBody>
      </p:sp>
      <p:sp>
        <p:nvSpPr>
          <p:cNvPr id="9" name="Content Placeholder 8">
            <a:extLst>
              <a:ext uri="{FF2B5EF4-FFF2-40B4-BE49-F238E27FC236}">
                <a16:creationId xmlns:a16="http://schemas.microsoft.com/office/drawing/2014/main" id="{888FEDD9-72D2-9CA8-53DC-725C14B8E3A5}"/>
              </a:ext>
            </a:extLst>
          </p:cNvPr>
          <p:cNvSpPr>
            <a:spLocks noGrp="1"/>
          </p:cNvSpPr>
          <p:nvPr>
            <p:ph idx="1"/>
          </p:nvPr>
        </p:nvSpPr>
        <p:spPr>
          <a:xfrm>
            <a:off x="2293464" y="1691909"/>
            <a:ext cx="9161271" cy="4184235"/>
          </a:xfrm>
        </p:spPr>
        <p:txBody>
          <a:bodyPr>
            <a:normAutofit/>
          </a:bodyPr>
          <a:lstStyle/>
          <a:p>
            <a:r>
              <a:rPr lang="en-US" sz="2200" b="1" dirty="0">
                <a:solidFill>
                  <a:schemeClr val="tx1"/>
                </a:solidFill>
              </a:rPr>
              <a:t>Council Protocols, Chapter X, Section 4</a:t>
            </a:r>
          </a:p>
          <a:p>
            <a:pPr lvl="1"/>
            <a:r>
              <a:rPr lang="en-US" sz="2200" dirty="0">
                <a:solidFill>
                  <a:schemeClr val="tx1"/>
                </a:solidFill>
              </a:rPr>
              <a:t>Adherence to Administrative Procedure &amp; Process Protocols</a:t>
            </a:r>
          </a:p>
          <a:p>
            <a:pPr lvl="2"/>
            <a:r>
              <a:rPr lang="en-US" sz="2200" dirty="0">
                <a:solidFill>
                  <a:schemeClr val="tx1"/>
                </a:solidFill>
              </a:rPr>
              <a:t>Mayor has duty to discuss (on behalf of council) any perceived/inappropriate administrative action with a council member</a:t>
            </a:r>
          </a:p>
          <a:p>
            <a:pPr lvl="2"/>
            <a:r>
              <a:rPr lang="en-US" sz="2200" dirty="0">
                <a:solidFill>
                  <a:schemeClr val="tx1"/>
                </a:solidFill>
              </a:rPr>
              <a:t>Mayor will discuss with said council member the action at issue and suggest a more appropriate process or procedure to follow</a:t>
            </a:r>
          </a:p>
          <a:p>
            <a:pPr lvl="2"/>
            <a:r>
              <a:rPr lang="en-US" sz="2200" dirty="0">
                <a:solidFill>
                  <a:schemeClr val="tx1"/>
                </a:solidFill>
              </a:rPr>
              <a:t>Mayor will report the concern to the full council</a:t>
            </a:r>
          </a:p>
          <a:p>
            <a:endParaRPr lang="en-US" sz="2200" dirty="0">
              <a:solidFill>
                <a:schemeClr val="tx1"/>
              </a:solidFill>
            </a:endParaRPr>
          </a:p>
          <a:p>
            <a:pPr lvl="2"/>
            <a:endParaRPr lang="en-US" sz="1800" dirty="0">
              <a:solidFill>
                <a:schemeClr val="tx1"/>
              </a:solidFill>
            </a:endParaRPr>
          </a:p>
          <a:p>
            <a:endParaRPr lang="en-US" sz="2200" dirty="0">
              <a:solidFill>
                <a:schemeClr val="tx1"/>
              </a:solidFill>
            </a:endParaRPr>
          </a:p>
          <a:p>
            <a:pPr lvl="1"/>
            <a:endParaRPr lang="en-US" sz="2000" dirty="0">
              <a:solidFill>
                <a:schemeClr val="tx1"/>
              </a:solidFill>
            </a:endParaRPr>
          </a:p>
          <a:p>
            <a:endParaRPr lang="en-US" dirty="0"/>
          </a:p>
        </p:txBody>
      </p:sp>
    </p:spTree>
    <p:extLst>
      <p:ext uri="{BB962C8B-B14F-4D97-AF65-F5344CB8AC3E}">
        <p14:creationId xmlns:p14="http://schemas.microsoft.com/office/powerpoint/2010/main" val="424031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A52E9D-4FD9-A9E5-F0A3-95472476A677}"/>
              </a:ext>
            </a:extLst>
          </p:cNvPr>
          <p:cNvSpPr>
            <a:spLocks noGrp="1"/>
          </p:cNvSpPr>
          <p:nvPr>
            <p:ph idx="1"/>
          </p:nvPr>
        </p:nvSpPr>
        <p:spPr>
          <a:xfrm>
            <a:off x="2727235" y="1926566"/>
            <a:ext cx="8915400" cy="3777622"/>
          </a:xfrm>
        </p:spPr>
        <p:txBody>
          <a:bodyPr/>
          <a:lstStyle/>
          <a:p>
            <a:r>
              <a:rPr lang="en-US" sz="2500" dirty="0">
                <a:solidFill>
                  <a:schemeClr val="tx1"/>
                </a:solidFill>
                <a:latin typeface="Trebuchet MS" panose="020B0603020202020204" pitchFamily="34" charset="0"/>
              </a:rPr>
              <a:t>Acts as the Mayor when the Mayor is absent</a:t>
            </a:r>
          </a:p>
          <a:p>
            <a:endParaRPr lang="en-US" sz="2500" dirty="0">
              <a:solidFill>
                <a:schemeClr val="tx1"/>
              </a:solidFill>
              <a:latin typeface="Trebuchet MS" panose="020B0603020202020204" pitchFamily="34" charset="0"/>
            </a:endParaRPr>
          </a:p>
          <a:p>
            <a:r>
              <a:rPr lang="en-US" sz="2500" dirty="0">
                <a:solidFill>
                  <a:schemeClr val="tx1"/>
                </a:solidFill>
                <a:latin typeface="Trebuchet MS" panose="020B0603020202020204" pitchFamily="34" charset="0"/>
              </a:rPr>
              <a:t>In some cities, the Council President is elected to represent and be the head of the Councilors</a:t>
            </a:r>
          </a:p>
          <a:p>
            <a:endParaRPr lang="en-US" sz="2500" dirty="0">
              <a:solidFill>
                <a:schemeClr val="tx1"/>
              </a:solidFill>
              <a:latin typeface="Trebuchet MS" panose="020B0603020202020204" pitchFamily="34" charset="0"/>
            </a:endParaRPr>
          </a:p>
          <a:p>
            <a:r>
              <a:rPr lang="en-US" sz="2500" dirty="0">
                <a:solidFill>
                  <a:schemeClr val="tx1"/>
                </a:solidFill>
                <a:latin typeface="Trebuchet MS" panose="020B0603020202020204" pitchFamily="34" charset="0"/>
              </a:rPr>
              <a:t>Depending on charter or council rules, some Council Presidents retain authority to vote when acting as Mayor</a:t>
            </a:r>
          </a:p>
          <a:p>
            <a:endParaRPr lang="en-US" dirty="0"/>
          </a:p>
        </p:txBody>
      </p:sp>
      <p:sp>
        <p:nvSpPr>
          <p:cNvPr id="4" name="Title 1">
            <a:extLst>
              <a:ext uri="{FF2B5EF4-FFF2-40B4-BE49-F238E27FC236}">
                <a16:creationId xmlns:a16="http://schemas.microsoft.com/office/drawing/2014/main" id="{BA998874-7CF1-1015-9A8D-0476D3782F0C}"/>
              </a:ext>
            </a:extLst>
          </p:cNvPr>
          <p:cNvSpPr>
            <a:spLocks noGrp="1"/>
          </p:cNvSpPr>
          <p:nvPr>
            <p:ph type="title"/>
          </p:nvPr>
        </p:nvSpPr>
        <p:spPr>
          <a:xfrm>
            <a:off x="1639887" y="723884"/>
            <a:ext cx="8912225" cy="859855"/>
          </a:xfrm>
        </p:spPr>
        <p:txBody>
          <a:bodyPr>
            <a:noAutofit/>
          </a:bodyPr>
          <a:lstStyle/>
          <a:p>
            <a:pPr algn="ctr"/>
            <a:r>
              <a:rPr lang="en-US" sz="3500" b="1" dirty="0">
                <a:solidFill>
                  <a:schemeClr val="tx1"/>
                </a:solidFill>
                <a:latin typeface="Trebuchet MS" panose="020B0603020202020204" pitchFamily="34" charset="0"/>
              </a:rPr>
              <a:t>Council President - Generally</a:t>
            </a:r>
            <a:endParaRPr lang="en-US" sz="3500" dirty="0"/>
          </a:p>
        </p:txBody>
      </p:sp>
    </p:spTree>
    <p:extLst>
      <p:ext uri="{BB962C8B-B14F-4D97-AF65-F5344CB8AC3E}">
        <p14:creationId xmlns:p14="http://schemas.microsoft.com/office/powerpoint/2010/main" val="2688057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0F1BD-4C0E-260F-3FF0-EE79FF3AFCD0}"/>
              </a:ext>
            </a:extLst>
          </p:cNvPr>
          <p:cNvSpPr>
            <a:spLocks noGrp="1"/>
          </p:cNvSpPr>
          <p:nvPr>
            <p:ph idx="1"/>
          </p:nvPr>
        </p:nvSpPr>
        <p:spPr>
          <a:xfrm>
            <a:off x="1875804" y="1368827"/>
            <a:ext cx="9379629" cy="4915595"/>
          </a:xfrm>
        </p:spPr>
        <p:txBody>
          <a:bodyPr>
            <a:normAutofit fontScale="92500" lnSpcReduction="20000"/>
          </a:bodyPr>
          <a:lstStyle/>
          <a:p>
            <a:r>
              <a:rPr lang="en-US" sz="2300" b="1" dirty="0"/>
              <a:t>Charter, Chapter IV, Chapter 18 – Council President</a:t>
            </a:r>
          </a:p>
          <a:p>
            <a:pPr lvl="1"/>
            <a:r>
              <a:rPr lang="en-US" sz="2300" dirty="0"/>
              <a:t>First meeting of each odd-numbered year, council shall elect council president</a:t>
            </a:r>
          </a:p>
          <a:p>
            <a:pPr lvl="1"/>
            <a:r>
              <a:rPr lang="en-US" sz="2300" dirty="0"/>
              <a:t>Shall cast single vote on any single issue</a:t>
            </a:r>
          </a:p>
          <a:p>
            <a:pPr lvl="1"/>
            <a:r>
              <a:rPr lang="en-US" sz="2300" dirty="0"/>
              <a:t>Whenever mayor is unable to perform functions of office, the president shall act as mayor</a:t>
            </a:r>
          </a:p>
          <a:p>
            <a:pPr lvl="1"/>
            <a:endParaRPr lang="en-US" sz="2300" dirty="0"/>
          </a:p>
          <a:p>
            <a:r>
              <a:rPr lang="en-US" sz="2300" b="1" dirty="0"/>
              <a:t>Council Protocols, Chapter I, Section 8 – </a:t>
            </a:r>
          </a:p>
          <a:p>
            <a:pPr lvl="1"/>
            <a:r>
              <a:rPr lang="en-US" sz="2300" dirty="0"/>
              <a:t>Council president shall preside in absence of mayor</a:t>
            </a:r>
          </a:p>
          <a:p>
            <a:pPr lvl="1"/>
            <a:endParaRPr lang="en-US" sz="2300" dirty="0"/>
          </a:p>
          <a:p>
            <a:r>
              <a:rPr lang="en-US" sz="2300" b="1" dirty="0"/>
              <a:t>Council Protocols, Chapter VII, Section 1 and 2 – </a:t>
            </a:r>
          </a:p>
          <a:p>
            <a:pPr lvl="1"/>
            <a:r>
              <a:rPr lang="en-US" sz="2300" dirty="0"/>
              <a:t>Council President assumes responsibilities of mayor in their absence</a:t>
            </a:r>
            <a:endParaRPr lang="en-US" sz="2200" dirty="0"/>
          </a:p>
          <a:p>
            <a:pPr lvl="1"/>
            <a:endParaRPr lang="en-US" sz="2200" dirty="0"/>
          </a:p>
          <a:p>
            <a:pPr lvl="1"/>
            <a:endParaRPr lang="en-US" sz="2200" dirty="0"/>
          </a:p>
        </p:txBody>
      </p:sp>
      <p:sp>
        <p:nvSpPr>
          <p:cNvPr id="4" name="Title 1">
            <a:extLst>
              <a:ext uri="{FF2B5EF4-FFF2-40B4-BE49-F238E27FC236}">
                <a16:creationId xmlns:a16="http://schemas.microsoft.com/office/drawing/2014/main" id="{B14403F3-ECC7-4003-14E9-D5E3866BEA5C}"/>
              </a:ext>
            </a:extLst>
          </p:cNvPr>
          <p:cNvSpPr>
            <a:spLocks noGrp="1"/>
          </p:cNvSpPr>
          <p:nvPr>
            <p:ph type="title"/>
          </p:nvPr>
        </p:nvSpPr>
        <p:spPr>
          <a:xfrm>
            <a:off x="2126875" y="324197"/>
            <a:ext cx="8912225" cy="1281112"/>
          </a:xfrm>
        </p:spPr>
        <p:txBody>
          <a:bodyPr>
            <a:normAutofit/>
          </a:bodyPr>
          <a:lstStyle/>
          <a:p>
            <a:pPr algn="ctr"/>
            <a:r>
              <a:rPr lang="en-US" sz="3500" b="1" dirty="0">
                <a:solidFill>
                  <a:schemeClr val="tx1"/>
                </a:solidFill>
                <a:latin typeface="Trebuchet MS" panose="020B0603020202020204" pitchFamily="34" charset="0"/>
              </a:rPr>
              <a:t>Silverton Council President Duties</a:t>
            </a:r>
          </a:p>
        </p:txBody>
      </p:sp>
    </p:spTree>
    <p:extLst>
      <p:ext uri="{BB962C8B-B14F-4D97-AF65-F5344CB8AC3E}">
        <p14:creationId xmlns:p14="http://schemas.microsoft.com/office/powerpoint/2010/main" val="323378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CE31-5E9B-E84A-ADE5-3F5A6272EFEF}"/>
              </a:ext>
            </a:extLst>
          </p:cNvPr>
          <p:cNvSpPr>
            <a:spLocks noGrp="1"/>
          </p:cNvSpPr>
          <p:nvPr>
            <p:ph type="title"/>
          </p:nvPr>
        </p:nvSpPr>
        <p:spPr>
          <a:xfrm>
            <a:off x="1640155" y="403822"/>
            <a:ext cx="8911687" cy="1280890"/>
          </a:xfrm>
        </p:spPr>
        <p:txBody>
          <a:bodyPr/>
          <a:lstStyle/>
          <a:p>
            <a:pPr algn="ctr"/>
            <a:r>
              <a:rPr lang="en-US" sz="4000" b="1" u="sng" dirty="0">
                <a:solidFill>
                  <a:schemeClr val="tx1"/>
                </a:solidFill>
                <a:latin typeface="Trebuchet MS" panose="020B0603020202020204" pitchFamily="34" charset="0"/>
                <a:ea typeface="Open Sans ExtraBold" panose="020B0906030804020204" pitchFamily="34" charset="0"/>
                <a:cs typeface="Open Sans ExtraBold" panose="020B0906030804020204" pitchFamily="34" charset="0"/>
              </a:rPr>
              <a:t>Topics Covered</a:t>
            </a:r>
            <a:br>
              <a:rPr kumimoji="0" lang="en-US" sz="3600" b="0" i="0" u="sng" strike="noStrike" kern="1200" cap="none" spc="0" normalizeH="0" baseline="0" noProof="0" dirty="0">
                <a:ln>
                  <a:noFill/>
                </a:ln>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br>
            <a:endParaRPr lang="en-US" dirty="0"/>
          </a:p>
        </p:txBody>
      </p:sp>
      <p:sp>
        <p:nvSpPr>
          <p:cNvPr id="3" name="Content Placeholder 2">
            <a:extLst>
              <a:ext uri="{FF2B5EF4-FFF2-40B4-BE49-F238E27FC236}">
                <a16:creationId xmlns:a16="http://schemas.microsoft.com/office/drawing/2014/main" id="{32C5EACF-C0C4-6251-D3E3-4C3DD1E5C700}"/>
              </a:ext>
            </a:extLst>
          </p:cNvPr>
          <p:cNvSpPr>
            <a:spLocks noGrp="1"/>
          </p:cNvSpPr>
          <p:nvPr>
            <p:ph idx="1"/>
          </p:nvPr>
        </p:nvSpPr>
        <p:spPr>
          <a:xfrm>
            <a:off x="2785353" y="1684712"/>
            <a:ext cx="7519064" cy="4001193"/>
          </a:xfrm>
        </p:spPr>
        <p:txBody>
          <a:bodyPr>
            <a:normAutofit fontScale="85000" lnSpcReduction="20000"/>
          </a:bodyPr>
          <a:lstStyle/>
          <a:p>
            <a:pPr marL="971550" lvl="1" indent="-514350">
              <a:buFont typeface="+mj-lt"/>
              <a:buAutoNum type="arabicPeriod"/>
              <a:defRPr/>
            </a:pPr>
            <a:r>
              <a:rPr lang="en-US" sz="3000" b="1" dirty="0">
                <a:solidFill>
                  <a:schemeClr val="tx1"/>
                </a:solidFill>
                <a:latin typeface="Trebuchet MS" panose="020B0603020202020204" pitchFamily="34" charset="0"/>
                <a:ea typeface="Open Sans" panose="020B0606030504020204" pitchFamily="34" charset="0"/>
                <a:cs typeface="Open Sans" panose="020B0606030504020204" pitchFamily="34" charset="0"/>
              </a:rPr>
              <a:t>Roles of City Council and Staff</a:t>
            </a:r>
          </a:p>
          <a:p>
            <a:pPr marL="1314450" lvl="2" indent="-457200">
              <a:buFont typeface="Arial" panose="020B0604020202020204" pitchFamily="34" charset="0"/>
              <a:buChar char="•"/>
              <a:defRPr/>
            </a:pPr>
            <a:r>
              <a:rPr kumimoji="0" lang="en-US" sz="2800" b="1" i="0" u="none" strike="noStrike" kern="1200" cap="none" spc="0" normalizeH="0" baseline="0" noProof="0" dirty="0">
                <a:ln>
                  <a:noFill/>
                </a:ln>
                <a:solidFill>
                  <a:schemeClr val="tx1"/>
                </a:solidFill>
                <a:effectLst/>
                <a:uLnTx/>
                <a:uFillTx/>
                <a:latin typeface="Trebuchet MS" panose="020B0603020202020204" pitchFamily="34" charset="0"/>
                <a:ea typeface="Open Sans" panose="020B0606030504020204" pitchFamily="34" charset="0"/>
                <a:cs typeface="Open Sans" panose="020B0606030504020204" pitchFamily="34" charset="0"/>
              </a:rPr>
              <a:t>Council</a:t>
            </a:r>
          </a:p>
          <a:p>
            <a:pPr marL="1314450" lvl="2" indent="-457200">
              <a:buFont typeface="Arial" panose="020B0604020202020204" pitchFamily="34" charset="0"/>
              <a:buChar char="•"/>
              <a:defRPr/>
            </a:pPr>
            <a:r>
              <a:rPr kumimoji="0" lang="en-US" sz="2800" b="1" i="0" u="none" strike="noStrike" kern="1200" cap="none" spc="0" normalizeH="0" baseline="0" noProof="0" dirty="0">
                <a:ln>
                  <a:noFill/>
                </a:ln>
                <a:solidFill>
                  <a:schemeClr val="tx1"/>
                </a:solidFill>
                <a:effectLst/>
                <a:uLnTx/>
                <a:uFillTx/>
                <a:latin typeface="Trebuchet MS" panose="020B0603020202020204" pitchFamily="34" charset="0"/>
                <a:ea typeface="Open Sans" panose="020B0606030504020204" pitchFamily="34" charset="0"/>
                <a:cs typeface="Open Sans" panose="020B0606030504020204" pitchFamily="34" charset="0"/>
              </a:rPr>
              <a:t>Mayor</a:t>
            </a:r>
          </a:p>
          <a:p>
            <a:pPr marL="1314450" lvl="2" indent="-457200">
              <a:buFont typeface="Arial" panose="020B0604020202020204" pitchFamily="34" charset="0"/>
              <a:buChar char="•"/>
              <a:defRPr/>
            </a:pPr>
            <a:r>
              <a:rPr lang="en-US" sz="2800" b="1" dirty="0">
                <a:solidFill>
                  <a:schemeClr val="tx1"/>
                </a:solidFill>
                <a:latin typeface="Trebuchet MS" panose="020B0603020202020204" pitchFamily="34" charset="0"/>
                <a:ea typeface="Open Sans" panose="020B0606030504020204" pitchFamily="34" charset="0"/>
                <a:cs typeface="Open Sans" panose="020B0606030504020204" pitchFamily="34" charset="0"/>
              </a:rPr>
              <a:t>Council President</a:t>
            </a:r>
          </a:p>
          <a:p>
            <a:pPr marL="1314450" lvl="2" indent="-457200">
              <a:buFont typeface="Arial" panose="020B0604020202020204" pitchFamily="34" charset="0"/>
              <a:buChar char="•"/>
              <a:defRPr/>
            </a:pPr>
            <a:r>
              <a:rPr kumimoji="0" lang="en-US" sz="2800" b="1" i="0" u="none" strike="noStrike" kern="1200" cap="none" spc="0" normalizeH="0" baseline="0" noProof="0" dirty="0">
                <a:ln>
                  <a:noFill/>
                </a:ln>
                <a:solidFill>
                  <a:schemeClr val="tx1"/>
                </a:solidFill>
                <a:effectLst/>
                <a:uLnTx/>
                <a:uFillTx/>
                <a:latin typeface="Trebuchet MS" panose="020B0603020202020204" pitchFamily="34" charset="0"/>
                <a:ea typeface="Open Sans" panose="020B0606030504020204" pitchFamily="34" charset="0"/>
                <a:cs typeface="Open Sans" panose="020B0606030504020204" pitchFamily="34" charset="0"/>
              </a:rPr>
              <a:t>City Manager</a:t>
            </a:r>
          </a:p>
          <a:p>
            <a:pPr marL="857250" lvl="2" indent="0">
              <a:buNone/>
              <a:defRPr/>
            </a:pPr>
            <a:endParaRPr kumimoji="0" lang="en-US" sz="2800" b="1" i="0" u="none" strike="noStrike" kern="1200" cap="none" spc="0" normalizeH="0" baseline="0" noProof="0" dirty="0">
              <a:ln>
                <a:noFill/>
              </a:ln>
              <a:solidFill>
                <a:schemeClr val="tx1"/>
              </a:solidFill>
              <a:effectLst/>
              <a:uLnTx/>
              <a:uFillTx/>
              <a:latin typeface="Trebuchet MS" panose="020B0603020202020204" pitchFamily="34" charset="0"/>
              <a:ea typeface="Open Sans" panose="020B0606030504020204" pitchFamily="34" charset="0"/>
              <a:cs typeface="Open Sans" panose="020B0606030504020204" pitchFamily="34" charset="0"/>
            </a:endParaRPr>
          </a:p>
          <a:p>
            <a:pPr marL="971550" lvl="1" indent="-514350">
              <a:buFont typeface="+mj-lt"/>
              <a:buAutoNum type="arabicPeriod"/>
              <a:defRPr/>
            </a:pPr>
            <a:r>
              <a:rPr kumimoji="0" lang="en-US" sz="3000" b="1" i="0" u="none" strike="noStrike" kern="1200" cap="none" spc="0" normalizeH="0" baseline="0" noProof="0" dirty="0">
                <a:ln>
                  <a:noFill/>
                </a:ln>
                <a:solidFill>
                  <a:schemeClr val="tx1"/>
                </a:solidFill>
                <a:effectLst/>
                <a:uLnTx/>
                <a:uFillTx/>
                <a:latin typeface="Trebuchet MS" panose="020B0603020202020204" pitchFamily="34" charset="0"/>
                <a:ea typeface="Open Sans" panose="020B0606030504020204" pitchFamily="34" charset="0"/>
                <a:cs typeface="Open Sans" panose="020B0606030504020204" pitchFamily="34" charset="0"/>
              </a:rPr>
              <a:t>Group vs. Team</a:t>
            </a:r>
            <a:endParaRPr lang="en-US" sz="3000" b="1" dirty="0">
              <a:solidFill>
                <a:schemeClr val="tx1"/>
              </a:solidFill>
              <a:latin typeface="Trebuchet MS" panose="020B0603020202020204" pitchFamily="34" charset="0"/>
              <a:ea typeface="Open Sans" panose="020B0606030504020204" pitchFamily="34" charset="0"/>
              <a:cs typeface="Open Sans" panose="020B0606030504020204" pitchFamily="34" charset="0"/>
            </a:endParaRPr>
          </a:p>
          <a:p>
            <a:pPr marL="971550" lvl="1" indent="-514350">
              <a:buFont typeface="+mj-lt"/>
              <a:buAutoNum type="arabicPeriod"/>
              <a:defRPr/>
            </a:pPr>
            <a:endParaRPr kumimoji="0" lang="en-US" sz="3000" b="1" i="0" u="none" strike="noStrike" kern="1200" cap="none" spc="0" normalizeH="0" baseline="0" noProof="0" dirty="0">
              <a:ln>
                <a:noFill/>
              </a:ln>
              <a:solidFill>
                <a:schemeClr val="tx1"/>
              </a:solidFill>
              <a:effectLst/>
              <a:uLnTx/>
              <a:uFillTx/>
              <a:latin typeface="Trebuchet MS" panose="020B0603020202020204" pitchFamily="34" charset="0"/>
              <a:ea typeface="Open Sans" panose="020B0606030504020204" pitchFamily="34" charset="0"/>
              <a:cs typeface="Open Sans" panose="020B0606030504020204" pitchFamily="34" charset="0"/>
            </a:endParaRPr>
          </a:p>
          <a:p>
            <a:pPr marL="971550" lvl="1" indent="-514350">
              <a:buFont typeface="+mj-lt"/>
              <a:buAutoNum type="arabicPeriod"/>
              <a:defRPr/>
            </a:pPr>
            <a:r>
              <a:rPr kumimoji="0" lang="en-US" sz="3000" b="1" i="0" u="none" strike="noStrike" kern="1200" cap="none" spc="0" normalizeH="0" baseline="0" noProof="0" dirty="0">
                <a:ln>
                  <a:noFill/>
                </a:ln>
                <a:solidFill>
                  <a:schemeClr val="tx1"/>
                </a:solidFill>
                <a:effectLst/>
                <a:uLnTx/>
                <a:uFillTx/>
                <a:latin typeface="Trebuchet MS" panose="020B0603020202020204" pitchFamily="34" charset="0"/>
                <a:ea typeface="Open Sans" panose="020B0606030504020204" pitchFamily="34" charset="0"/>
                <a:cs typeface="Open Sans" panose="020B0606030504020204" pitchFamily="34" charset="0"/>
              </a:rPr>
              <a:t>8 Habits of Effective City Councils</a:t>
            </a:r>
          </a:p>
          <a:p>
            <a:pPr marL="0" indent="0">
              <a:buNone/>
            </a:pPr>
            <a:endParaRPr lang="en-US" dirty="0"/>
          </a:p>
        </p:txBody>
      </p:sp>
      <p:pic>
        <p:nvPicPr>
          <p:cNvPr id="4" name="Picture 3">
            <a:extLst>
              <a:ext uri="{FF2B5EF4-FFF2-40B4-BE49-F238E27FC236}">
                <a16:creationId xmlns:a16="http://schemas.microsoft.com/office/drawing/2014/main" id="{D5445E0C-CDE6-E0D2-99BC-8749C2C09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926" y="5911222"/>
            <a:ext cx="1289758" cy="803156"/>
          </a:xfrm>
          <a:prstGeom prst="rect">
            <a:avLst/>
          </a:prstGeom>
        </p:spPr>
      </p:pic>
    </p:spTree>
    <p:extLst>
      <p:ext uri="{BB962C8B-B14F-4D97-AF65-F5344CB8AC3E}">
        <p14:creationId xmlns:p14="http://schemas.microsoft.com/office/powerpoint/2010/main" val="1674734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938ABD-0840-2F1F-93B7-3A356D561F26}"/>
              </a:ext>
            </a:extLst>
          </p:cNvPr>
          <p:cNvSpPr>
            <a:spLocks noGrp="1"/>
          </p:cNvSpPr>
          <p:nvPr>
            <p:ph type="title"/>
          </p:nvPr>
        </p:nvSpPr>
        <p:spPr>
          <a:xfrm>
            <a:off x="1470955" y="1542933"/>
            <a:ext cx="3325332" cy="1377440"/>
          </a:xfrm>
        </p:spPr>
        <p:txBody>
          <a:bodyPr>
            <a:noAutofit/>
          </a:bodyPr>
          <a:lstStyle/>
          <a:p>
            <a:pPr algn="ctr"/>
            <a:r>
              <a:rPr lang="en-US" sz="3500" b="1" dirty="0">
                <a:solidFill>
                  <a:schemeClr val="tx1"/>
                </a:solidFill>
                <a:latin typeface="Trebuchet MS" panose="020B0603020202020204" pitchFamily="34" charset="0"/>
              </a:rPr>
              <a:t>City Manager- Generally</a:t>
            </a:r>
            <a:endParaRPr lang="en-US" sz="3500" dirty="0"/>
          </a:p>
        </p:txBody>
      </p:sp>
      <p:grpSp>
        <p:nvGrpSpPr>
          <p:cNvPr id="17" name="Group 16">
            <a:extLst>
              <a:ext uri="{FF2B5EF4-FFF2-40B4-BE49-F238E27FC236}">
                <a16:creationId xmlns:a16="http://schemas.microsoft.com/office/drawing/2014/main" id="{A4DC6CA9-CAAE-2531-B388-599B00A06B0D}"/>
              </a:ext>
            </a:extLst>
          </p:cNvPr>
          <p:cNvGrpSpPr/>
          <p:nvPr/>
        </p:nvGrpSpPr>
        <p:grpSpPr>
          <a:xfrm>
            <a:off x="5266501" y="318703"/>
            <a:ext cx="6627812" cy="702000"/>
            <a:chOff x="0" y="63099"/>
            <a:chExt cx="6627812" cy="702000"/>
          </a:xfrm>
        </p:grpSpPr>
        <p:sp>
          <p:nvSpPr>
            <p:cNvPr id="27" name="Rectangle: Rounded Corners 26">
              <a:extLst>
                <a:ext uri="{FF2B5EF4-FFF2-40B4-BE49-F238E27FC236}">
                  <a16:creationId xmlns:a16="http://schemas.microsoft.com/office/drawing/2014/main" id="{36A46EE0-8C2E-ECF1-428C-781B103981B3}"/>
                </a:ext>
              </a:extLst>
            </p:cNvPr>
            <p:cNvSpPr/>
            <p:nvPr/>
          </p:nvSpPr>
          <p:spPr>
            <a:xfrm>
              <a:off x="0" y="630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8" name="Rectangle: Rounded Corners 4">
              <a:extLst>
                <a:ext uri="{FF2B5EF4-FFF2-40B4-BE49-F238E27FC236}">
                  <a16:creationId xmlns:a16="http://schemas.microsoft.com/office/drawing/2014/main" id="{D854CB47-7869-02B3-EC4F-58652EB49605}"/>
                </a:ext>
              </a:extLst>
            </p:cNvPr>
            <p:cNvSpPr txBox="1"/>
            <p:nvPr/>
          </p:nvSpPr>
          <p:spPr>
            <a:xfrm>
              <a:off x="34269" y="973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Chief Executive Officer of the City</a:t>
              </a:r>
            </a:p>
          </p:txBody>
        </p:sp>
      </p:grpSp>
      <p:grpSp>
        <p:nvGrpSpPr>
          <p:cNvPr id="18" name="Group 17">
            <a:extLst>
              <a:ext uri="{FF2B5EF4-FFF2-40B4-BE49-F238E27FC236}">
                <a16:creationId xmlns:a16="http://schemas.microsoft.com/office/drawing/2014/main" id="{0C327C23-EB7C-3D2A-C3DB-1D3F19EE2AF4}"/>
              </a:ext>
            </a:extLst>
          </p:cNvPr>
          <p:cNvGrpSpPr/>
          <p:nvPr/>
        </p:nvGrpSpPr>
        <p:grpSpPr>
          <a:xfrm>
            <a:off x="5266501" y="1210486"/>
            <a:ext cx="6627812" cy="2421900"/>
            <a:chOff x="0" y="765099"/>
            <a:chExt cx="6627812" cy="2421900"/>
          </a:xfrm>
        </p:grpSpPr>
        <p:sp>
          <p:nvSpPr>
            <p:cNvPr id="25" name="Rectangle 24">
              <a:extLst>
                <a:ext uri="{FF2B5EF4-FFF2-40B4-BE49-F238E27FC236}">
                  <a16:creationId xmlns:a16="http://schemas.microsoft.com/office/drawing/2014/main" id="{165F75BD-CCA1-8B31-5B11-4A4B1CEE4A49}"/>
                </a:ext>
              </a:extLst>
            </p:cNvPr>
            <p:cNvSpPr/>
            <p:nvPr/>
          </p:nvSpPr>
          <p:spPr>
            <a:xfrm>
              <a:off x="0" y="765099"/>
              <a:ext cx="6627812" cy="24219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TextBox 25">
              <a:extLst>
                <a:ext uri="{FF2B5EF4-FFF2-40B4-BE49-F238E27FC236}">
                  <a16:creationId xmlns:a16="http://schemas.microsoft.com/office/drawing/2014/main" id="{217F91D3-8F7C-634B-0610-7318EF24C13E}"/>
                </a:ext>
              </a:extLst>
            </p:cNvPr>
            <p:cNvSpPr txBox="1"/>
            <p:nvPr/>
          </p:nvSpPr>
          <p:spPr>
            <a:xfrm>
              <a:off x="0" y="765099"/>
              <a:ext cx="6627812" cy="24219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043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100" kern="1200" dirty="0"/>
                <a:t>Manages the city and its personnel</a:t>
              </a:r>
            </a:p>
            <a:p>
              <a:pPr marL="228600" lvl="1" indent="-228600" algn="l" defTabSz="1022350">
                <a:lnSpc>
                  <a:spcPct val="90000"/>
                </a:lnSpc>
                <a:spcBef>
                  <a:spcPct val="0"/>
                </a:spcBef>
                <a:spcAft>
                  <a:spcPct val="20000"/>
                </a:spcAft>
                <a:buChar char="•"/>
              </a:pPr>
              <a:r>
                <a:rPr lang="en-US" sz="2100" kern="1200" dirty="0"/>
                <a:t>Recruits, hires, supervises and terminates city employees</a:t>
              </a:r>
            </a:p>
            <a:p>
              <a:pPr marL="228600" lvl="1" indent="-228600" algn="l" defTabSz="1022350">
                <a:lnSpc>
                  <a:spcPct val="90000"/>
                </a:lnSpc>
                <a:spcBef>
                  <a:spcPct val="0"/>
                </a:spcBef>
                <a:spcAft>
                  <a:spcPct val="20000"/>
                </a:spcAft>
                <a:buChar char="•"/>
              </a:pPr>
              <a:r>
                <a:rPr lang="en-US" sz="2100" kern="1200" dirty="0"/>
                <a:t>Prepares the budget (or oversees its preparation) for the council’s consideration</a:t>
              </a:r>
            </a:p>
            <a:p>
              <a:pPr marL="228600" lvl="1" indent="-228600" algn="l" defTabSz="1022350">
                <a:lnSpc>
                  <a:spcPct val="90000"/>
                </a:lnSpc>
                <a:spcBef>
                  <a:spcPct val="0"/>
                </a:spcBef>
                <a:spcAft>
                  <a:spcPct val="20000"/>
                </a:spcAft>
                <a:buChar char="•"/>
              </a:pPr>
              <a:r>
                <a:rPr lang="en-US" sz="2100" kern="1200" dirty="0"/>
                <a:t>Responsible for ensuring the council’s vision and strategic plans are brought to fruition</a:t>
              </a:r>
            </a:p>
          </p:txBody>
        </p:sp>
      </p:grpSp>
      <p:grpSp>
        <p:nvGrpSpPr>
          <p:cNvPr id="19" name="Group 18">
            <a:extLst>
              <a:ext uri="{FF2B5EF4-FFF2-40B4-BE49-F238E27FC236}">
                <a16:creationId xmlns:a16="http://schemas.microsoft.com/office/drawing/2014/main" id="{4AFDA392-5AC6-E188-AF09-DC59805E4B94}"/>
              </a:ext>
            </a:extLst>
          </p:cNvPr>
          <p:cNvGrpSpPr/>
          <p:nvPr/>
        </p:nvGrpSpPr>
        <p:grpSpPr>
          <a:xfrm>
            <a:off x="5266501" y="3615133"/>
            <a:ext cx="6627812" cy="702000"/>
            <a:chOff x="0" y="3186999"/>
            <a:chExt cx="6627812" cy="702000"/>
          </a:xfrm>
        </p:grpSpPr>
        <p:sp>
          <p:nvSpPr>
            <p:cNvPr id="23" name="Rectangle: Rounded Corners 22">
              <a:extLst>
                <a:ext uri="{FF2B5EF4-FFF2-40B4-BE49-F238E27FC236}">
                  <a16:creationId xmlns:a16="http://schemas.microsoft.com/office/drawing/2014/main" id="{0C382A58-75CF-8FAA-B12C-7FDFB798863C}"/>
                </a:ext>
              </a:extLst>
            </p:cNvPr>
            <p:cNvSpPr/>
            <p:nvPr/>
          </p:nvSpPr>
          <p:spPr>
            <a:xfrm>
              <a:off x="0" y="31869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4" name="Rectangle: Rounded Corners 8">
              <a:extLst>
                <a:ext uri="{FF2B5EF4-FFF2-40B4-BE49-F238E27FC236}">
                  <a16:creationId xmlns:a16="http://schemas.microsoft.com/office/drawing/2014/main" id="{A568B2B6-3493-8114-CC0D-7FB63C12191F}"/>
                </a:ext>
              </a:extLst>
            </p:cNvPr>
            <p:cNvSpPr txBox="1"/>
            <p:nvPr/>
          </p:nvSpPr>
          <p:spPr>
            <a:xfrm>
              <a:off x="34269" y="32212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Chief Advisor to the City Council</a:t>
              </a:r>
            </a:p>
          </p:txBody>
        </p:sp>
      </p:grpSp>
      <p:grpSp>
        <p:nvGrpSpPr>
          <p:cNvPr id="20" name="Group 19">
            <a:extLst>
              <a:ext uri="{FF2B5EF4-FFF2-40B4-BE49-F238E27FC236}">
                <a16:creationId xmlns:a16="http://schemas.microsoft.com/office/drawing/2014/main" id="{1B4B79AB-C721-201D-B5D7-19BC5CCB97C1}"/>
              </a:ext>
            </a:extLst>
          </p:cNvPr>
          <p:cNvGrpSpPr/>
          <p:nvPr/>
        </p:nvGrpSpPr>
        <p:grpSpPr>
          <a:xfrm>
            <a:off x="5266501" y="4144604"/>
            <a:ext cx="6627812" cy="2584089"/>
            <a:chOff x="0" y="3889000"/>
            <a:chExt cx="6627812" cy="2584089"/>
          </a:xfrm>
        </p:grpSpPr>
        <p:sp>
          <p:nvSpPr>
            <p:cNvPr id="21" name="Rectangle 20">
              <a:extLst>
                <a:ext uri="{FF2B5EF4-FFF2-40B4-BE49-F238E27FC236}">
                  <a16:creationId xmlns:a16="http://schemas.microsoft.com/office/drawing/2014/main" id="{99E34D49-D662-D674-03E7-108FF081479A}"/>
                </a:ext>
              </a:extLst>
            </p:cNvPr>
            <p:cNvSpPr/>
            <p:nvPr/>
          </p:nvSpPr>
          <p:spPr>
            <a:xfrm>
              <a:off x="0" y="3889000"/>
              <a:ext cx="6627812" cy="2359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TextBox 21">
              <a:extLst>
                <a:ext uri="{FF2B5EF4-FFF2-40B4-BE49-F238E27FC236}">
                  <a16:creationId xmlns:a16="http://schemas.microsoft.com/office/drawing/2014/main" id="{C3AE6802-261B-1251-1F47-9C7691C040DA}"/>
                </a:ext>
              </a:extLst>
            </p:cNvPr>
            <p:cNvSpPr txBox="1"/>
            <p:nvPr/>
          </p:nvSpPr>
          <p:spPr>
            <a:xfrm>
              <a:off x="0" y="4113289"/>
              <a:ext cx="6627812" cy="2359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043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Provides the council with objective information about local operations</a:t>
              </a:r>
            </a:p>
            <a:p>
              <a:pPr marL="228600" lvl="1" indent="-228600" algn="l" defTabSz="1022350">
                <a:lnSpc>
                  <a:spcPct val="90000"/>
                </a:lnSpc>
                <a:spcBef>
                  <a:spcPct val="0"/>
                </a:spcBef>
                <a:spcAft>
                  <a:spcPct val="20000"/>
                </a:spcAft>
                <a:buChar char="•"/>
              </a:pPr>
              <a:r>
                <a:rPr lang="en-US" sz="2300" kern="1200" dirty="0"/>
                <a:t>Provides reasoned analysis and assessments of the benefits and consequences of city council actions</a:t>
              </a:r>
            </a:p>
            <a:p>
              <a:pPr marL="228600" lvl="1" indent="-228600" algn="l" defTabSz="1022350">
                <a:lnSpc>
                  <a:spcPct val="90000"/>
                </a:lnSpc>
                <a:spcBef>
                  <a:spcPct val="0"/>
                </a:spcBef>
                <a:spcAft>
                  <a:spcPct val="20000"/>
                </a:spcAft>
                <a:buChar char="•"/>
              </a:pPr>
              <a:r>
                <a:rPr lang="en-US" sz="2300" kern="1200" dirty="0"/>
                <a:t>Makes policy recommendations for the council to consider</a:t>
              </a:r>
            </a:p>
          </p:txBody>
        </p:sp>
      </p:grpSp>
    </p:spTree>
    <p:extLst>
      <p:ext uri="{BB962C8B-B14F-4D97-AF65-F5344CB8AC3E}">
        <p14:creationId xmlns:p14="http://schemas.microsoft.com/office/powerpoint/2010/main" val="2487252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0F1BD-4C0E-260F-3FF0-EE79FF3AFCD0}"/>
              </a:ext>
            </a:extLst>
          </p:cNvPr>
          <p:cNvSpPr>
            <a:spLocks noGrp="1"/>
          </p:cNvSpPr>
          <p:nvPr>
            <p:ph idx="1"/>
          </p:nvPr>
        </p:nvSpPr>
        <p:spPr>
          <a:xfrm>
            <a:off x="2353457" y="1543987"/>
            <a:ext cx="9368852" cy="5015909"/>
          </a:xfrm>
        </p:spPr>
        <p:txBody>
          <a:bodyPr>
            <a:normAutofit/>
          </a:bodyPr>
          <a:lstStyle/>
          <a:p>
            <a:r>
              <a:rPr lang="en-US" sz="2200" b="1" dirty="0"/>
              <a:t>Charter, Chapter III, Section 10 – Appointive Officers</a:t>
            </a:r>
          </a:p>
          <a:p>
            <a:pPr lvl="1"/>
            <a:r>
              <a:rPr lang="en-US" sz="2200" dirty="0"/>
              <a:t>Council shall appoint City Manager / Recorder by majority vote</a:t>
            </a:r>
          </a:p>
          <a:p>
            <a:pPr lvl="1"/>
            <a:r>
              <a:rPr lang="en-US" sz="2200" dirty="0"/>
              <a:t>Shall affix compensation and approve for city employees</a:t>
            </a:r>
          </a:p>
          <a:p>
            <a:pPr lvl="1"/>
            <a:endParaRPr lang="en-US" sz="2200" dirty="0"/>
          </a:p>
          <a:p>
            <a:r>
              <a:rPr lang="en-US" sz="2200" b="1" dirty="0"/>
              <a:t>Charter, Chapter V, Section 22 – City Manager</a:t>
            </a:r>
          </a:p>
          <a:p>
            <a:pPr lvl="1"/>
            <a:r>
              <a:rPr lang="en-US" sz="2200" dirty="0"/>
              <a:t>Indefinite term </a:t>
            </a:r>
          </a:p>
          <a:p>
            <a:pPr lvl="1"/>
            <a:endParaRPr lang="en-US" sz="2200" dirty="0"/>
          </a:p>
          <a:p>
            <a:r>
              <a:rPr lang="en-US" sz="2200" b="1" dirty="0"/>
              <a:t>Charter, Chapter VI, Section 31 – Nominations</a:t>
            </a:r>
          </a:p>
          <a:p>
            <a:pPr lvl="1"/>
            <a:r>
              <a:rPr lang="en-US" sz="2200" dirty="0"/>
              <a:t>City Recorder serves as elections officer</a:t>
            </a:r>
          </a:p>
          <a:p>
            <a:pPr lvl="1"/>
            <a:endParaRPr lang="en-US" sz="2700" dirty="0"/>
          </a:p>
          <a:p>
            <a:pPr lvl="1"/>
            <a:endParaRPr lang="en-US" dirty="0"/>
          </a:p>
          <a:p>
            <a:pPr lvl="1"/>
            <a:endParaRPr lang="en-US" dirty="0"/>
          </a:p>
          <a:p>
            <a:endParaRPr lang="en-US" dirty="0"/>
          </a:p>
        </p:txBody>
      </p:sp>
      <p:sp>
        <p:nvSpPr>
          <p:cNvPr id="4" name="Title 1">
            <a:extLst>
              <a:ext uri="{FF2B5EF4-FFF2-40B4-BE49-F238E27FC236}">
                <a16:creationId xmlns:a16="http://schemas.microsoft.com/office/drawing/2014/main" id="{B14403F3-ECC7-4003-14E9-D5E3866BEA5C}"/>
              </a:ext>
            </a:extLst>
          </p:cNvPr>
          <p:cNvSpPr>
            <a:spLocks noGrp="1"/>
          </p:cNvSpPr>
          <p:nvPr>
            <p:ph type="title"/>
          </p:nvPr>
        </p:nvSpPr>
        <p:spPr>
          <a:xfrm>
            <a:off x="1989605" y="298104"/>
            <a:ext cx="8912225" cy="739086"/>
          </a:xfrm>
        </p:spPr>
        <p:txBody>
          <a:bodyPr>
            <a:normAutofit/>
          </a:bodyPr>
          <a:lstStyle/>
          <a:p>
            <a:pPr algn="ctr"/>
            <a:r>
              <a:rPr lang="en-US" sz="3500" b="1" dirty="0">
                <a:solidFill>
                  <a:schemeClr val="tx1"/>
                </a:solidFill>
                <a:latin typeface="Trebuchet MS" panose="020B0603020202020204" pitchFamily="34" charset="0"/>
              </a:rPr>
              <a:t>Silverton City Manager Duties</a:t>
            </a:r>
          </a:p>
        </p:txBody>
      </p:sp>
    </p:spTree>
    <p:extLst>
      <p:ext uri="{BB962C8B-B14F-4D97-AF65-F5344CB8AC3E}">
        <p14:creationId xmlns:p14="http://schemas.microsoft.com/office/powerpoint/2010/main" val="2052001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0F1BD-4C0E-260F-3FF0-EE79FF3AFCD0}"/>
              </a:ext>
            </a:extLst>
          </p:cNvPr>
          <p:cNvSpPr>
            <a:spLocks noGrp="1"/>
          </p:cNvSpPr>
          <p:nvPr>
            <p:ph idx="1"/>
          </p:nvPr>
        </p:nvSpPr>
        <p:spPr>
          <a:xfrm>
            <a:off x="2585231" y="1274163"/>
            <a:ext cx="8717353" cy="5105851"/>
          </a:xfrm>
        </p:spPr>
        <p:txBody>
          <a:bodyPr>
            <a:normAutofit fontScale="92500" lnSpcReduction="10000"/>
          </a:bodyPr>
          <a:lstStyle/>
          <a:p>
            <a:r>
              <a:rPr lang="en-US" sz="2600" b="1" dirty="0"/>
              <a:t>Charter, Chapter V, Section 24 – Powers and Duties of City Manager</a:t>
            </a:r>
          </a:p>
          <a:p>
            <a:pPr lvl="1"/>
            <a:r>
              <a:rPr lang="en-US" sz="2200" dirty="0"/>
              <a:t>City CEO</a:t>
            </a:r>
          </a:p>
          <a:p>
            <a:pPr lvl="1"/>
            <a:r>
              <a:rPr lang="en-US" sz="2200" dirty="0"/>
              <a:t>Appoints all heads of departments</a:t>
            </a:r>
          </a:p>
          <a:p>
            <a:pPr lvl="1"/>
            <a:r>
              <a:rPr lang="en-US" sz="2200" dirty="0"/>
              <a:t>Supervises city employees</a:t>
            </a:r>
          </a:p>
          <a:p>
            <a:pPr lvl="1"/>
            <a:r>
              <a:rPr lang="en-US" sz="2200" dirty="0"/>
              <a:t>Ensures contracts, franchises, leases, permits are fully observed</a:t>
            </a:r>
          </a:p>
          <a:p>
            <a:pPr lvl="1"/>
            <a:r>
              <a:rPr lang="en-US" sz="2200" dirty="0"/>
              <a:t>Attends all council meetings</a:t>
            </a:r>
          </a:p>
          <a:p>
            <a:pPr lvl="1"/>
            <a:r>
              <a:rPr lang="en-US" sz="2200" dirty="0"/>
              <a:t>Advise council of city needs</a:t>
            </a:r>
          </a:p>
          <a:p>
            <a:pPr lvl="1"/>
            <a:r>
              <a:rPr lang="en-US" sz="2200" dirty="0"/>
              <a:t>Prepare and furnish reports as council requests</a:t>
            </a:r>
          </a:p>
          <a:p>
            <a:pPr lvl="1"/>
            <a:r>
              <a:rPr lang="en-US" sz="2200" dirty="0"/>
              <a:t>Oversees city supply purchasing; contracts </a:t>
            </a:r>
          </a:p>
          <a:p>
            <a:pPr lvl="1"/>
            <a:r>
              <a:rPr lang="en-US" sz="2200" dirty="0"/>
              <a:t>City recorder </a:t>
            </a:r>
          </a:p>
          <a:p>
            <a:pPr lvl="1"/>
            <a:r>
              <a:rPr lang="en-US" sz="2200" dirty="0"/>
              <a:t>The list goes on…..</a:t>
            </a:r>
          </a:p>
          <a:p>
            <a:endParaRPr lang="en-US" dirty="0"/>
          </a:p>
          <a:p>
            <a:endParaRPr lang="en-US" dirty="0"/>
          </a:p>
        </p:txBody>
      </p:sp>
      <p:sp>
        <p:nvSpPr>
          <p:cNvPr id="4" name="Title 1">
            <a:extLst>
              <a:ext uri="{FF2B5EF4-FFF2-40B4-BE49-F238E27FC236}">
                <a16:creationId xmlns:a16="http://schemas.microsoft.com/office/drawing/2014/main" id="{B14403F3-ECC7-4003-14E9-D5E3866BEA5C}"/>
              </a:ext>
            </a:extLst>
          </p:cNvPr>
          <p:cNvSpPr>
            <a:spLocks noGrp="1"/>
          </p:cNvSpPr>
          <p:nvPr>
            <p:ph type="title"/>
          </p:nvPr>
        </p:nvSpPr>
        <p:spPr>
          <a:xfrm>
            <a:off x="1989605" y="298104"/>
            <a:ext cx="8912225" cy="739086"/>
          </a:xfrm>
        </p:spPr>
        <p:txBody>
          <a:bodyPr>
            <a:normAutofit/>
          </a:bodyPr>
          <a:lstStyle/>
          <a:p>
            <a:pPr algn="ctr"/>
            <a:r>
              <a:rPr lang="en-US" sz="3500" b="1" dirty="0">
                <a:solidFill>
                  <a:schemeClr val="tx1"/>
                </a:solidFill>
                <a:latin typeface="Trebuchet MS" panose="020B0603020202020204" pitchFamily="34" charset="0"/>
              </a:rPr>
              <a:t>Silverton City Manager Duties</a:t>
            </a:r>
          </a:p>
        </p:txBody>
      </p:sp>
    </p:spTree>
    <p:extLst>
      <p:ext uri="{BB962C8B-B14F-4D97-AF65-F5344CB8AC3E}">
        <p14:creationId xmlns:p14="http://schemas.microsoft.com/office/powerpoint/2010/main" val="2960027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0F1BD-4C0E-260F-3FF0-EE79FF3AFCD0}"/>
              </a:ext>
            </a:extLst>
          </p:cNvPr>
          <p:cNvSpPr>
            <a:spLocks noGrp="1"/>
          </p:cNvSpPr>
          <p:nvPr>
            <p:ph idx="1"/>
          </p:nvPr>
        </p:nvSpPr>
        <p:spPr>
          <a:xfrm>
            <a:off x="2585231" y="1274163"/>
            <a:ext cx="8717353" cy="5105851"/>
          </a:xfrm>
        </p:spPr>
        <p:txBody>
          <a:bodyPr>
            <a:normAutofit/>
          </a:bodyPr>
          <a:lstStyle/>
          <a:p>
            <a:r>
              <a:rPr lang="en-US" sz="2600" b="1" dirty="0"/>
              <a:t>Council Protocols</a:t>
            </a:r>
            <a:endParaRPr lang="en-US" sz="1800" b="1" dirty="0"/>
          </a:p>
          <a:p>
            <a:pPr lvl="1"/>
            <a:r>
              <a:rPr lang="en-US" sz="2000" b="1" dirty="0"/>
              <a:t>Chapter II and Chapter VII– </a:t>
            </a:r>
            <a:r>
              <a:rPr lang="en-US" sz="2000" dirty="0"/>
              <a:t>Manager can add consent agenda items as well as regular agenda</a:t>
            </a:r>
          </a:p>
          <a:p>
            <a:pPr lvl="1"/>
            <a:endParaRPr lang="en-US" b="1" dirty="0"/>
          </a:p>
          <a:p>
            <a:pPr lvl="1"/>
            <a:r>
              <a:rPr lang="en-US" sz="2000" b="1" dirty="0"/>
              <a:t>Chapter IV, Section 2 – </a:t>
            </a:r>
            <a:r>
              <a:rPr lang="en-US" sz="2000" dirty="0"/>
              <a:t>Mayor may assign city manager follow up duties during public comment and direct for additional information to be brought to council at a later meeting</a:t>
            </a:r>
          </a:p>
          <a:p>
            <a:pPr lvl="1"/>
            <a:endParaRPr lang="en-US" sz="2000" b="1" dirty="0"/>
          </a:p>
          <a:p>
            <a:pPr lvl="1"/>
            <a:r>
              <a:rPr lang="en-US" sz="2000" b="1" dirty="0"/>
              <a:t>Chapter VI, Section 3 – </a:t>
            </a:r>
            <a:r>
              <a:rPr lang="en-US" sz="2000" dirty="0"/>
              <a:t>Mayor can direct City Manger to respond directly to public commentor or revisit at later meeting if correction required</a:t>
            </a:r>
          </a:p>
          <a:p>
            <a:pPr lvl="1"/>
            <a:endParaRPr lang="en-US" dirty="0"/>
          </a:p>
          <a:p>
            <a:endParaRPr lang="en-US" dirty="0"/>
          </a:p>
        </p:txBody>
      </p:sp>
      <p:sp>
        <p:nvSpPr>
          <p:cNvPr id="4" name="Title 1">
            <a:extLst>
              <a:ext uri="{FF2B5EF4-FFF2-40B4-BE49-F238E27FC236}">
                <a16:creationId xmlns:a16="http://schemas.microsoft.com/office/drawing/2014/main" id="{B14403F3-ECC7-4003-14E9-D5E3866BEA5C}"/>
              </a:ext>
            </a:extLst>
          </p:cNvPr>
          <p:cNvSpPr>
            <a:spLocks noGrp="1"/>
          </p:cNvSpPr>
          <p:nvPr>
            <p:ph type="title"/>
          </p:nvPr>
        </p:nvSpPr>
        <p:spPr>
          <a:xfrm>
            <a:off x="1989605" y="298104"/>
            <a:ext cx="8912225" cy="739086"/>
          </a:xfrm>
        </p:spPr>
        <p:txBody>
          <a:bodyPr>
            <a:normAutofit/>
          </a:bodyPr>
          <a:lstStyle/>
          <a:p>
            <a:pPr algn="ctr"/>
            <a:r>
              <a:rPr lang="en-US" sz="3500" b="1" dirty="0">
                <a:solidFill>
                  <a:schemeClr val="tx1"/>
                </a:solidFill>
                <a:latin typeface="Trebuchet MS" panose="020B0603020202020204" pitchFamily="34" charset="0"/>
              </a:rPr>
              <a:t>Silverton City Manager Duties</a:t>
            </a:r>
          </a:p>
        </p:txBody>
      </p:sp>
    </p:spTree>
    <p:extLst>
      <p:ext uri="{BB962C8B-B14F-4D97-AF65-F5344CB8AC3E}">
        <p14:creationId xmlns:p14="http://schemas.microsoft.com/office/powerpoint/2010/main" val="3368233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2A9C-CA28-6AD2-5A52-3C810B4AD61A}"/>
              </a:ext>
            </a:extLst>
          </p:cNvPr>
          <p:cNvSpPr>
            <a:spLocks noGrp="1"/>
          </p:cNvSpPr>
          <p:nvPr>
            <p:ph type="title"/>
          </p:nvPr>
        </p:nvSpPr>
        <p:spPr>
          <a:xfrm>
            <a:off x="2549584" y="306333"/>
            <a:ext cx="8911687" cy="677078"/>
          </a:xfrm>
        </p:spPr>
        <p:txBody>
          <a:bodyPr>
            <a:normAutofit fontScale="90000"/>
          </a:bodyPr>
          <a:lstStyle/>
          <a:p>
            <a:pPr algn="ctr"/>
            <a:r>
              <a:rPr lang="en-US" dirty="0">
                <a:solidFill>
                  <a:schemeClr val="tx1"/>
                </a:solidFill>
                <a:latin typeface="Trebuchet MS" panose="020B0603020202020204" pitchFamily="34" charset="0"/>
              </a:rPr>
              <a:t>Council - City Staff</a:t>
            </a:r>
            <a:r>
              <a:rPr lang="en-US" sz="3600" dirty="0">
                <a:solidFill>
                  <a:schemeClr val="tx1"/>
                </a:solidFill>
                <a:latin typeface="Trebuchet MS" panose="020B0603020202020204" pitchFamily="34" charset="0"/>
              </a:rPr>
              <a:t> PARTNERSHIP</a:t>
            </a:r>
            <a:br>
              <a:rPr lang="en-US" dirty="0">
                <a:solidFill>
                  <a:schemeClr val="tx1"/>
                </a:solidFill>
                <a:latin typeface="Trebuchet MS" panose="020B0603020202020204" pitchFamily="34" charset="0"/>
              </a:rPr>
            </a:br>
            <a:endParaRPr lang="en-US" dirty="0">
              <a:solidFill>
                <a:schemeClr val="tx1"/>
              </a:solidFill>
              <a:latin typeface="Trebuchet MS" panose="020B0603020202020204" pitchFamily="34" charset="0"/>
            </a:endParaRPr>
          </a:p>
        </p:txBody>
      </p:sp>
      <p:pic>
        <p:nvPicPr>
          <p:cNvPr id="6" name="Picture 5" descr="A close up of text on a white background&#10;&#10;Description automatically generated">
            <a:extLst>
              <a:ext uri="{FF2B5EF4-FFF2-40B4-BE49-F238E27FC236}">
                <a16:creationId xmlns:a16="http://schemas.microsoft.com/office/drawing/2014/main" id="{388FE9C4-B8DC-AB52-FA8A-E0537A68F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861" y="983411"/>
            <a:ext cx="8852410" cy="5643411"/>
          </a:xfrm>
          <a:prstGeom prst="rect">
            <a:avLst/>
          </a:prstGeom>
          <a:ln w="38100">
            <a:solidFill>
              <a:schemeClr val="tx1"/>
            </a:solidFill>
          </a:ln>
        </p:spPr>
      </p:pic>
    </p:spTree>
    <p:extLst>
      <p:ext uri="{BB962C8B-B14F-4D97-AF65-F5344CB8AC3E}">
        <p14:creationId xmlns:p14="http://schemas.microsoft.com/office/powerpoint/2010/main" val="79574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EBB724F1-DC90-45FC-9E90-E1A33393D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628DE88-9989-4D6E-84A4-51A8EBD45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rgbClr val="51407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4" descr="Ready to take your career to new heights? Delta Air Lines is ...">
            <a:extLst>
              <a:ext uri="{FF2B5EF4-FFF2-40B4-BE49-F238E27FC236}">
                <a16:creationId xmlns:a16="http://schemas.microsoft.com/office/drawing/2014/main" id="{1E61BB74-DC66-8C98-CB04-2BDD1765DC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4" r="1675" b="2"/>
          <a:stretch/>
        </p:blipFill>
        <p:spPr bwMode="auto">
          <a:xfrm>
            <a:off x="2267478" y="10"/>
            <a:ext cx="9924522" cy="68540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F4C892-48E0-E135-85FF-E8923C63D9C4}"/>
              </a:ext>
            </a:extLst>
          </p:cNvPr>
          <p:cNvSpPr txBox="1"/>
          <p:nvPr/>
        </p:nvSpPr>
        <p:spPr>
          <a:xfrm>
            <a:off x="214122" y="1339631"/>
            <a:ext cx="1932648" cy="3170099"/>
          </a:xfrm>
          <a:prstGeom prst="rect">
            <a:avLst/>
          </a:prstGeom>
          <a:noFill/>
        </p:spPr>
        <p:txBody>
          <a:bodyPr wrap="square" rtlCol="0">
            <a:spAutoFit/>
          </a:bodyPr>
          <a:lstStyle/>
          <a:p>
            <a:pPr algn="ctr"/>
            <a:r>
              <a:rPr lang="en-US" sz="4000" dirty="0">
                <a:solidFill>
                  <a:schemeClr val="bg1"/>
                </a:solidFill>
                <a:latin typeface="Trebuchet MS" panose="020B0603020202020204" pitchFamily="34" charset="0"/>
              </a:rPr>
              <a:t>GROUP</a:t>
            </a:r>
          </a:p>
          <a:p>
            <a:pPr algn="ctr"/>
            <a:r>
              <a:rPr lang="en-US" sz="4000" dirty="0">
                <a:solidFill>
                  <a:schemeClr val="bg1"/>
                </a:solidFill>
                <a:latin typeface="Trebuchet MS" panose="020B0603020202020204" pitchFamily="34" charset="0"/>
              </a:rPr>
              <a:t> </a:t>
            </a:r>
          </a:p>
          <a:p>
            <a:pPr algn="ctr"/>
            <a:r>
              <a:rPr lang="en-US" sz="4000" dirty="0">
                <a:solidFill>
                  <a:schemeClr val="bg1"/>
                </a:solidFill>
                <a:latin typeface="Trebuchet MS" panose="020B0603020202020204" pitchFamily="34" charset="0"/>
              </a:rPr>
              <a:t>vs.</a:t>
            </a:r>
          </a:p>
          <a:p>
            <a:pPr algn="ctr"/>
            <a:endParaRPr lang="en-US" sz="4000" dirty="0">
              <a:solidFill>
                <a:schemeClr val="bg1"/>
              </a:solidFill>
              <a:latin typeface="Trebuchet MS" panose="020B0603020202020204" pitchFamily="34" charset="0"/>
            </a:endParaRPr>
          </a:p>
          <a:p>
            <a:pPr algn="ctr"/>
            <a:r>
              <a:rPr lang="en-US" sz="4000" dirty="0">
                <a:solidFill>
                  <a:schemeClr val="bg1"/>
                </a:solidFill>
                <a:latin typeface="Trebuchet MS" panose="020B0603020202020204" pitchFamily="34" charset="0"/>
              </a:rPr>
              <a:t>TEAM</a:t>
            </a:r>
          </a:p>
        </p:txBody>
      </p:sp>
    </p:spTree>
    <p:extLst>
      <p:ext uri="{BB962C8B-B14F-4D97-AF65-F5344CB8AC3E}">
        <p14:creationId xmlns:p14="http://schemas.microsoft.com/office/powerpoint/2010/main" val="232035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1D3A-A980-5281-334A-E92A9961866F}"/>
              </a:ext>
            </a:extLst>
          </p:cNvPr>
          <p:cNvSpPr>
            <a:spLocks noGrp="1"/>
          </p:cNvSpPr>
          <p:nvPr>
            <p:ph type="title"/>
          </p:nvPr>
        </p:nvSpPr>
        <p:spPr>
          <a:xfrm>
            <a:off x="2284341" y="296306"/>
            <a:ext cx="8911687" cy="907211"/>
          </a:xfrm>
        </p:spPr>
        <p:txBody>
          <a:bodyPr>
            <a:normAutofit/>
          </a:bodyPr>
          <a:lstStyle/>
          <a:p>
            <a:pPr algn="ctr"/>
            <a:r>
              <a:rPr lang="en-US" sz="4500" b="1" dirty="0">
                <a:solidFill>
                  <a:schemeClr val="tx1"/>
                </a:solidFill>
                <a:latin typeface="Trebuchet MS" panose="020B0603020202020204" pitchFamily="34" charset="0"/>
              </a:rPr>
              <a:t>GROUP VS. TEAM</a:t>
            </a:r>
          </a:p>
        </p:txBody>
      </p:sp>
      <p:grpSp>
        <p:nvGrpSpPr>
          <p:cNvPr id="5" name="Group 4">
            <a:extLst>
              <a:ext uri="{FF2B5EF4-FFF2-40B4-BE49-F238E27FC236}">
                <a16:creationId xmlns:a16="http://schemas.microsoft.com/office/drawing/2014/main" id="{A6D8E598-EB41-E6BB-AD92-20534D9F5A8B}"/>
              </a:ext>
            </a:extLst>
          </p:cNvPr>
          <p:cNvGrpSpPr/>
          <p:nvPr/>
        </p:nvGrpSpPr>
        <p:grpSpPr>
          <a:xfrm>
            <a:off x="2350773" y="1569724"/>
            <a:ext cx="4636623" cy="907211"/>
            <a:chOff x="0" y="63099"/>
            <a:chExt cx="6627812" cy="702000"/>
          </a:xfrm>
        </p:grpSpPr>
        <p:sp>
          <p:nvSpPr>
            <p:cNvPr id="6" name="Rectangle: Rounded Corners 5">
              <a:extLst>
                <a:ext uri="{FF2B5EF4-FFF2-40B4-BE49-F238E27FC236}">
                  <a16:creationId xmlns:a16="http://schemas.microsoft.com/office/drawing/2014/main" id="{20200A6E-1BCA-3BE0-8C77-65D420DD0374}"/>
                </a:ext>
              </a:extLst>
            </p:cNvPr>
            <p:cNvSpPr/>
            <p:nvPr/>
          </p:nvSpPr>
          <p:spPr>
            <a:xfrm>
              <a:off x="0" y="630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BA7A13DB-E8EA-B168-193C-E9E044CE18D7}"/>
                </a:ext>
              </a:extLst>
            </p:cNvPr>
            <p:cNvSpPr txBox="1"/>
            <p:nvPr/>
          </p:nvSpPr>
          <p:spPr>
            <a:xfrm>
              <a:off x="34269" y="973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4000" b="1" dirty="0">
                  <a:solidFill>
                    <a:schemeClr val="bg1"/>
                  </a:solidFill>
                  <a:latin typeface="Trebuchet MS" panose="020B0603020202020204" pitchFamily="34" charset="0"/>
                </a:rPr>
                <a:t>GROUP</a:t>
              </a:r>
              <a:endParaRPr lang="en-US" sz="4000" b="1" kern="1200" dirty="0">
                <a:solidFill>
                  <a:schemeClr val="bg1"/>
                </a:solidFill>
                <a:latin typeface="Trebuchet MS" panose="020B0603020202020204" pitchFamily="34" charset="0"/>
              </a:endParaRPr>
            </a:p>
          </p:txBody>
        </p:sp>
      </p:grpSp>
      <p:grpSp>
        <p:nvGrpSpPr>
          <p:cNvPr id="8" name="Group 7">
            <a:extLst>
              <a:ext uri="{FF2B5EF4-FFF2-40B4-BE49-F238E27FC236}">
                <a16:creationId xmlns:a16="http://schemas.microsoft.com/office/drawing/2014/main" id="{D66CDD24-0D81-04A2-EC7E-9D76718F5432}"/>
              </a:ext>
            </a:extLst>
          </p:cNvPr>
          <p:cNvGrpSpPr/>
          <p:nvPr/>
        </p:nvGrpSpPr>
        <p:grpSpPr>
          <a:xfrm>
            <a:off x="7282058" y="1571750"/>
            <a:ext cx="4636623" cy="907211"/>
            <a:chOff x="0" y="3186999"/>
            <a:chExt cx="6627812" cy="702000"/>
          </a:xfrm>
        </p:grpSpPr>
        <p:sp>
          <p:nvSpPr>
            <p:cNvPr id="9" name="Rectangle: Rounded Corners 8">
              <a:extLst>
                <a:ext uri="{FF2B5EF4-FFF2-40B4-BE49-F238E27FC236}">
                  <a16:creationId xmlns:a16="http://schemas.microsoft.com/office/drawing/2014/main" id="{CE947E1D-89D1-9F3D-1907-2E07BCD316D5}"/>
                </a:ext>
              </a:extLst>
            </p:cNvPr>
            <p:cNvSpPr/>
            <p:nvPr/>
          </p:nvSpPr>
          <p:spPr>
            <a:xfrm>
              <a:off x="0" y="31869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8">
              <a:extLst>
                <a:ext uri="{FF2B5EF4-FFF2-40B4-BE49-F238E27FC236}">
                  <a16:creationId xmlns:a16="http://schemas.microsoft.com/office/drawing/2014/main" id="{A0146370-5366-AF51-46CD-CF8664EB68A5}"/>
                </a:ext>
              </a:extLst>
            </p:cNvPr>
            <p:cNvSpPr txBox="1"/>
            <p:nvPr/>
          </p:nvSpPr>
          <p:spPr>
            <a:xfrm>
              <a:off x="34269" y="32212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200" b="1" dirty="0">
                  <a:solidFill>
                    <a:schemeClr val="bg1"/>
                  </a:solidFill>
                  <a:latin typeface="Trebuchet MS" panose="020B0603020202020204" pitchFamily="34" charset="0"/>
                </a:rPr>
                <a:t>TEAM</a:t>
              </a:r>
              <a:endParaRPr lang="en-US" sz="3000" kern="1200" dirty="0"/>
            </a:p>
          </p:txBody>
        </p:sp>
      </p:grpSp>
      <p:sp>
        <p:nvSpPr>
          <p:cNvPr id="11" name="Content Placeholder 11">
            <a:extLst>
              <a:ext uri="{FF2B5EF4-FFF2-40B4-BE49-F238E27FC236}">
                <a16:creationId xmlns:a16="http://schemas.microsoft.com/office/drawing/2014/main" id="{A4F081F9-13F6-BBF8-FD85-A98359B127BD}"/>
              </a:ext>
            </a:extLst>
          </p:cNvPr>
          <p:cNvSpPr txBox="1">
            <a:spLocks/>
          </p:cNvSpPr>
          <p:nvPr/>
        </p:nvSpPr>
        <p:spPr>
          <a:xfrm>
            <a:off x="2576272" y="2843142"/>
            <a:ext cx="4185623" cy="3304117"/>
          </a:xfrm>
          <a:prstGeom prst="rect">
            <a:avLst/>
          </a:prstGeom>
          <a:ln w="57150">
            <a:solidFill>
              <a:schemeClr val="tx1"/>
            </a:solidFill>
          </a:ln>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dirty="0">
                <a:solidFill>
                  <a:schemeClr val="tx1"/>
                </a:solidFill>
                <a:latin typeface="Trebuchet MS" panose="020B0603020202020204" pitchFamily="34" charset="0"/>
              </a:rPr>
              <a:t>Consists of people who are </a:t>
            </a:r>
            <a:r>
              <a:rPr lang="en-US" sz="2200" b="1" u="sng" dirty="0">
                <a:solidFill>
                  <a:schemeClr val="tx1"/>
                </a:solidFill>
                <a:highlight>
                  <a:srgbClr val="FFFF00"/>
                </a:highlight>
                <a:latin typeface="Trebuchet MS" panose="020B0603020202020204" pitchFamily="34" charset="0"/>
              </a:rPr>
              <a:t>independent</a:t>
            </a:r>
            <a:r>
              <a:rPr lang="en-US" sz="2200" dirty="0">
                <a:solidFill>
                  <a:schemeClr val="tx1"/>
                </a:solidFill>
                <a:latin typeface="Trebuchet MS" panose="020B0603020202020204" pitchFamily="34" charset="0"/>
              </a:rPr>
              <a:t> of each other and each member has a different set of tasks.</a:t>
            </a:r>
          </a:p>
          <a:p>
            <a:r>
              <a:rPr lang="en-US" sz="2200" dirty="0">
                <a:solidFill>
                  <a:schemeClr val="tx1"/>
                </a:solidFill>
                <a:latin typeface="Trebuchet MS" panose="020B0603020202020204" pitchFamily="34" charset="0"/>
              </a:rPr>
              <a:t>Because members work individually, their work product is also valued independently.</a:t>
            </a:r>
          </a:p>
        </p:txBody>
      </p:sp>
      <p:sp>
        <p:nvSpPr>
          <p:cNvPr id="12" name="Content Placeholder 13">
            <a:extLst>
              <a:ext uri="{FF2B5EF4-FFF2-40B4-BE49-F238E27FC236}">
                <a16:creationId xmlns:a16="http://schemas.microsoft.com/office/drawing/2014/main" id="{88909C47-B191-A3A2-9268-66981FE7C9F7}"/>
              </a:ext>
            </a:extLst>
          </p:cNvPr>
          <p:cNvSpPr txBox="1">
            <a:spLocks/>
          </p:cNvSpPr>
          <p:nvPr/>
        </p:nvSpPr>
        <p:spPr>
          <a:xfrm>
            <a:off x="7507560" y="2843142"/>
            <a:ext cx="4185617" cy="3304117"/>
          </a:xfrm>
          <a:prstGeom prst="rect">
            <a:avLst/>
          </a:prstGeom>
          <a:ln w="57150">
            <a:solidFill>
              <a:schemeClr val="tx1"/>
            </a:solidFill>
          </a:ln>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dirty="0">
                <a:solidFill>
                  <a:schemeClr val="tx1"/>
                </a:solidFill>
                <a:latin typeface="Trebuchet MS" panose="020B0603020202020204" pitchFamily="34" charset="0"/>
              </a:rPr>
              <a:t>Consists of people and tasks that are </a:t>
            </a:r>
            <a:r>
              <a:rPr lang="en-US" sz="2200" b="1" u="sng" dirty="0">
                <a:solidFill>
                  <a:schemeClr val="tx1"/>
                </a:solidFill>
                <a:highlight>
                  <a:srgbClr val="FFFF00"/>
                </a:highlight>
                <a:latin typeface="Trebuchet MS" panose="020B0603020202020204" pitchFamily="34" charset="0"/>
              </a:rPr>
              <a:t>interdependent</a:t>
            </a:r>
            <a:r>
              <a:rPr lang="en-US" sz="2200" dirty="0">
                <a:solidFill>
                  <a:schemeClr val="tx1"/>
                </a:solidFill>
                <a:latin typeface="Trebuchet MS" panose="020B0603020202020204" pitchFamily="34" charset="0"/>
              </a:rPr>
              <a:t> and rely on each other.</a:t>
            </a:r>
          </a:p>
          <a:p>
            <a:r>
              <a:rPr lang="en-US" sz="2200" dirty="0">
                <a:solidFill>
                  <a:schemeClr val="tx1"/>
                </a:solidFill>
                <a:latin typeface="Trebuchet MS" panose="020B0603020202020204" pitchFamily="34" charset="0"/>
              </a:rPr>
              <a:t>People are dependent on one another, share responsibilities and are judged as a collective.</a:t>
            </a:r>
          </a:p>
          <a:p>
            <a:r>
              <a:rPr lang="en-US" sz="2200" dirty="0">
                <a:solidFill>
                  <a:schemeClr val="tx1"/>
                </a:solidFill>
                <a:latin typeface="Trebuchet MS" panose="020B0603020202020204" pitchFamily="34" charset="0"/>
              </a:rPr>
              <a:t>Buy into the theory of governance. </a:t>
            </a:r>
          </a:p>
        </p:txBody>
      </p:sp>
    </p:spTree>
    <p:extLst>
      <p:ext uri="{BB962C8B-B14F-4D97-AF65-F5344CB8AC3E}">
        <p14:creationId xmlns:p14="http://schemas.microsoft.com/office/powerpoint/2010/main" val="3703986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882B-DD03-2CF8-BD38-A0B95E6AD40D}"/>
              </a:ext>
            </a:extLst>
          </p:cNvPr>
          <p:cNvSpPr>
            <a:spLocks noGrp="1"/>
          </p:cNvSpPr>
          <p:nvPr>
            <p:ph type="title"/>
          </p:nvPr>
        </p:nvSpPr>
        <p:spPr>
          <a:xfrm>
            <a:off x="1215698" y="408480"/>
            <a:ext cx="6430305" cy="842381"/>
          </a:xfrm>
        </p:spPr>
        <p:txBody>
          <a:bodyPr>
            <a:normAutofit/>
          </a:bodyPr>
          <a:lstStyle/>
          <a:p>
            <a:pPr algn="ctr"/>
            <a:r>
              <a:rPr lang="en-US" sz="4500" b="1" dirty="0">
                <a:solidFill>
                  <a:schemeClr val="tx1"/>
                </a:solidFill>
                <a:latin typeface="Trebuchet MS" panose="020B0603020202020204" pitchFamily="34" charset="0"/>
              </a:rPr>
              <a:t>BUILDING A TEAM</a:t>
            </a:r>
          </a:p>
        </p:txBody>
      </p:sp>
      <p:sp>
        <p:nvSpPr>
          <p:cNvPr id="4" name="TextBox 3">
            <a:extLst>
              <a:ext uri="{FF2B5EF4-FFF2-40B4-BE49-F238E27FC236}">
                <a16:creationId xmlns:a16="http://schemas.microsoft.com/office/drawing/2014/main" id="{96D28845-9225-6BD0-A6E0-7F21B1DD2618}"/>
              </a:ext>
            </a:extLst>
          </p:cNvPr>
          <p:cNvSpPr txBox="1"/>
          <p:nvPr/>
        </p:nvSpPr>
        <p:spPr>
          <a:xfrm>
            <a:off x="1753924" y="1913981"/>
            <a:ext cx="5353855" cy="1477328"/>
          </a:xfrm>
          <a:prstGeom prst="rect">
            <a:avLst/>
          </a:prstGeom>
          <a:noFill/>
        </p:spPr>
        <p:txBody>
          <a:bodyPr wrap="square" rtlCol="0">
            <a:spAutoFit/>
          </a:bodyPr>
          <a:lstStyle/>
          <a:p>
            <a:pPr algn="ctr"/>
            <a:r>
              <a:rPr lang="en-US" sz="3000" b="1" dirty="0">
                <a:latin typeface="Trebuchet MS" panose="020B0603020202020204" pitchFamily="34" charset="0"/>
              </a:rPr>
              <a:t>Question: </a:t>
            </a:r>
          </a:p>
          <a:p>
            <a:pPr algn="ctr"/>
            <a:r>
              <a:rPr lang="en-US" sz="3000" dirty="0">
                <a:latin typeface="Trebuchet MS" panose="020B0603020202020204" pitchFamily="34" charset="0"/>
              </a:rPr>
              <a:t>What do you think it takes to build a productive team?</a:t>
            </a:r>
          </a:p>
        </p:txBody>
      </p:sp>
      <p:sp>
        <p:nvSpPr>
          <p:cNvPr id="5" name="TextBox 4">
            <a:extLst>
              <a:ext uri="{FF2B5EF4-FFF2-40B4-BE49-F238E27FC236}">
                <a16:creationId xmlns:a16="http://schemas.microsoft.com/office/drawing/2014/main" id="{6BE5C115-BF13-B667-C083-9659F1C3112D}"/>
              </a:ext>
            </a:extLst>
          </p:cNvPr>
          <p:cNvSpPr txBox="1"/>
          <p:nvPr/>
        </p:nvSpPr>
        <p:spPr>
          <a:xfrm>
            <a:off x="1427245" y="4305889"/>
            <a:ext cx="6007214" cy="1477328"/>
          </a:xfrm>
          <a:prstGeom prst="rect">
            <a:avLst/>
          </a:prstGeom>
          <a:noFill/>
        </p:spPr>
        <p:txBody>
          <a:bodyPr wrap="square" rtlCol="0">
            <a:spAutoFit/>
          </a:bodyPr>
          <a:lstStyle/>
          <a:p>
            <a:pPr algn="ctr"/>
            <a:r>
              <a:rPr lang="en-US" sz="3000" b="1" dirty="0">
                <a:latin typeface="Trebuchet MS" panose="020B0603020202020204" pitchFamily="34" charset="0"/>
              </a:rPr>
              <a:t>Question</a:t>
            </a:r>
            <a:r>
              <a:rPr lang="en-US" sz="3000" dirty="0">
                <a:latin typeface="Trebuchet MS" panose="020B0603020202020204" pitchFamily="34" charset="0"/>
              </a:rPr>
              <a:t>: </a:t>
            </a:r>
          </a:p>
          <a:p>
            <a:pPr algn="ctr"/>
            <a:r>
              <a:rPr lang="en-US" sz="3000" dirty="0">
                <a:latin typeface="Trebuchet MS" panose="020B0603020202020204" pitchFamily="34" charset="0"/>
              </a:rPr>
              <a:t>What things can your council do to foster a better team?</a:t>
            </a:r>
          </a:p>
        </p:txBody>
      </p:sp>
      <p:grpSp>
        <p:nvGrpSpPr>
          <p:cNvPr id="6" name="Group 5">
            <a:extLst>
              <a:ext uri="{FF2B5EF4-FFF2-40B4-BE49-F238E27FC236}">
                <a16:creationId xmlns:a16="http://schemas.microsoft.com/office/drawing/2014/main" id="{68AE9E28-3ADC-07A6-D3E6-A307504F2B00}"/>
              </a:ext>
            </a:extLst>
          </p:cNvPr>
          <p:cNvGrpSpPr/>
          <p:nvPr/>
        </p:nvGrpSpPr>
        <p:grpSpPr>
          <a:xfrm>
            <a:off x="7410486" y="1359841"/>
            <a:ext cx="4636623" cy="907211"/>
            <a:chOff x="0" y="63099"/>
            <a:chExt cx="6627812" cy="702000"/>
          </a:xfrm>
        </p:grpSpPr>
        <p:sp>
          <p:nvSpPr>
            <p:cNvPr id="7" name="Rectangle: Rounded Corners 6">
              <a:extLst>
                <a:ext uri="{FF2B5EF4-FFF2-40B4-BE49-F238E27FC236}">
                  <a16:creationId xmlns:a16="http://schemas.microsoft.com/office/drawing/2014/main" id="{CA988251-BEB5-3057-056A-12EE7BD485B7}"/>
                </a:ext>
              </a:extLst>
            </p:cNvPr>
            <p:cNvSpPr/>
            <p:nvPr/>
          </p:nvSpPr>
          <p:spPr>
            <a:xfrm>
              <a:off x="0" y="630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2B1F987C-3AA7-4CF7-A162-7001E2B162C6}"/>
                </a:ext>
              </a:extLst>
            </p:cNvPr>
            <p:cNvSpPr txBox="1"/>
            <p:nvPr/>
          </p:nvSpPr>
          <p:spPr>
            <a:xfrm>
              <a:off x="34269" y="973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4000" b="1" dirty="0">
                  <a:solidFill>
                    <a:schemeClr val="bg1"/>
                  </a:solidFill>
                  <a:latin typeface="Trebuchet MS" panose="020B0603020202020204" pitchFamily="34" charset="0"/>
                </a:rPr>
                <a:t>Communication </a:t>
              </a:r>
              <a:endParaRPr lang="en-US" sz="4000" b="1" kern="1200" dirty="0">
                <a:solidFill>
                  <a:schemeClr val="bg1"/>
                </a:solidFill>
                <a:latin typeface="Trebuchet MS" panose="020B0603020202020204" pitchFamily="34" charset="0"/>
              </a:endParaRPr>
            </a:p>
          </p:txBody>
        </p:sp>
      </p:grpSp>
      <p:grpSp>
        <p:nvGrpSpPr>
          <p:cNvPr id="9" name="Group 8">
            <a:extLst>
              <a:ext uri="{FF2B5EF4-FFF2-40B4-BE49-F238E27FC236}">
                <a16:creationId xmlns:a16="http://schemas.microsoft.com/office/drawing/2014/main" id="{9F4B0E9A-DB70-F840-2E75-6D6891DCE060}"/>
              </a:ext>
            </a:extLst>
          </p:cNvPr>
          <p:cNvGrpSpPr/>
          <p:nvPr/>
        </p:nvGrpSpPr>
        <p:grpSpPr>
          <a:xfrm>
            <a:off x="7410485" y="2528384"/>
            <a:ext cx="4636623" cy="907211"/>
            <a:chOff x="0" y="63099"/>
            <a:chExt cx="6627812" cy="702000"/>
          </a:xfrm>
        </p:grpSpPr>
        <p:sp>
          <p:nvSpPr>
            <p:cNvPr id="10" name="Rectangle: Rounded Corners 9">
              <a:extLst>
                <a:ext uri="{FF2B5EF4-FFF2-40B4-BE49-F238E27FC236}">
                  <a16:creationId xmlns:a16="http://schemas.microsoft.com/office/drawing/2014/main" id="{5C23EFCC-D6C0-B52E-54A1-E3A200D405FE}"/>
                </a:ext>
              </a:extLst>
            </p:cNvPr>
            <p:cNvSpPr/>
            <p:nvPr/>
          </p:nvSpPr>
          <p:spPr>
            <a:xfrm>
              <a:off x="0" y="630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8E0C12A9-9807-58BE-8042-16BDA46BEF28}"/>
                </a:ext>
              </a:extLst>
            </p:cNvPr>
            <p:cNvSpPr txBox="1"/>
            <p:nvPr/>
          </p:nvSpPr>
          <p:spPr>
            <a:xfrm>
              <a:off x="34269" y="973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4000" b="1" dirty="0">
                  <a:solidFill>
                    <a:schemeClr val="bg1"/>
                  </a:solidFill>
                  <a:latin typeface="Trebuchet MS" panose="020B0603020202020204" pitchFamily="34" charset="0"/>
                </a:rPr>
                <a:t>Respect </a:t>
              </a:r>
              <a:endParaRPr lang="en-US" sz="4000" b="1" kern="1200" dirty="0">
                <a:solidFill>
                  <a:schemeClr val="bg1"/>
                </a:solidFill>
                <a:latin typeface="Trebuchet MS" panose="020B0603020202020204" pitchFamily="34" charset="0"/>
              </a:endParaRPr>
            </a:p>
          </p:txBody>
        </p:sp>
      </p:grpSp>
      <p:grpSp>
        <p:nvGrpSpPr>
          <p:cNvPr id="12" name="Group 11">
            <a:extLst>
              <a:ext uri="{FF2B5EF4-FFF2-40B4-BE49-F238E27FC236}">
                <a16:creationId xmlns:a16="http://schemas.microsoft.com/office/drawing/2014/main" id="{B5917BF7-0ED4-88B8-1A24-5CD9741C812D}"/>
              </a:ext>
            </a:extLst>
          </p:cNvPr>
          <p:cNvGrpSpPr/>
          <p:nvPr/>
        </p:nvGrpSpPr>
        <p:grpSpPr>
          <a:xfrm>
            <a:off x="7458973" y="3741213"/>
            <a:ext cx="4636623" cy="907211"/>
            <a:chOff x="0" y="63099"/>
            <a:chExt cx="6627812" cy="702000"/>
          </a:xfrm>
        </p:grpSpPr>
        <p:sp>
          <p:nvSpPr>
            <p:cNvPr id="13" name="Rectangle: Rounded Corners 12">
              <a:extLst>
                <a:ext uri="{FF2B5EF4-FFF2-40B4-BE49-F238E27FC236}">
                  <a16:creationId xmlns:a16="http://schemas.microsoft.com/office/drawing/2014/main" id="{0A81CF64-553B-B0FD-8C67-06D33D528F0D}"/>
                </a:ext>
              </a:extLst>
            </p:cNvPr>
            <p:cNvSpPr/>
            <p:nvPr/>
          </p:nvSpPr>
          <p:spPr>
            <a:xfrm>
              <a:off x="0" y="630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A07D4A3F-706B-41A3-B487-00FFB8726705}"/>
                </a:ext>
              </a:extLst>
            </p:cNvPr>
            <p:cNvSpPr txBox="1"/>
            <p:nvPr/>
          </p:nvSpPr>
          <p:spPr>
            <a:xfrm>
              <a:off x="34269" y="973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4000" b="1" dirty="0">
                  <a:solidFill>
                    <a:schemeClr val="bg1"/>
                  </a:solidFill>
                  <a:latin typeface="Trebuchet MS" panose="020B0603020202020204" pitchFamily="34" charset="0"/>
                </a:rPr>
                <a:t>Goals </a:t>
              </a:r>
              <a:endParaRPr lang="en-US" sz="4000" b="1" kern="1200" dirty="0">
                <a:solidFill>
                  <a:schemeClr val="bg1"/>
                </a:solidFill>
                <a:latin typeface="Trebuchet MS" panose="020B0603020202020204" pitchFamily="34" charset="0"/>
              </a:endParaRPr>
            </a:p>
          </p:txBody>
        </p:sp>
      </p:grpSp>
      <p:grpSp>
        <p:nvGrpSpPr>
          <p:cNvPr id="15" name="Group 14">
            <a:extLst>
              <a:ext uri="{FF2B5EF4-FFF2-40B4-BE49-F238E27FC236}">
                <a16:creationId xmlns:a16="http://schemas.microsoft.com/office/drawing/2014/main" id="{66F74413-A9C2-ED54-43B6-19D2D88631C6}"/>
              </a:ext>
            </a:extLst>
          </p:cNvPr>
          <p:cNvGrpSpPr/>
          <p:nvPr/>
        </p:nvGrpSpPr>
        <p:grpSpPr>
          <a:xfrm>
            <a:off x="7482947" y="5000266"/>
            <a:ext cx="4636623" cy="907211"/>
            <a:chOff x="0" y="63099"/>
            <a:chExt cx="6627812" cy="702000"/>
          </a:xfrm>
        </p:grpSpPr>
        <p:sp>
          <p:nvSpPr>
            <p:cNvPr id="16" name="Rectangle: Rounded Corners 15">
              <a:extLst>
                <a:ext uri="{FF2B5EF4-FFF2-40B4-BE49-F238E27FC236}">
                  <a16:creationId xmlns:a16="http://schemas.microsoft.com/office/drawing/2014/main" id="{CD74D01E-3C86-B01A-BF6B-DA4E6B1C379A}"/>
                </a:ext>
              </a:extLst>
            </p:cNvPr>
            <p:cNvSpPr/>
            <p:nvPr/>
          </p:nvSpPr>
          <p:spPr>
            <a:xfrm>
              <a:off x="0" y="630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9C4F6B51-D518-47CD-F041-0EF24B202109}"/>
                </a:ext>
              </a:extLst>
            </p:cNvPr>
            <p:cNvSpPr txBox="1"/>
            <p:nvPr/>
          </p:nvSpPr>
          <p:spPr>
            <a:xfrm>
              <a:off x="34269" y="973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4000" b="1" dirty="0">
                  <a:solidFill>
                    <a:schemeClr val="bg1"/>
                  </a:solidFill>
                  <a:latin typeface="Trebuchet MS" panose="020B0603020202020204" pitchFamily="34" charset="0"/>
                </a:rPr>
                <a:t>Knowledge </a:t>
              </a:r>
              <a:endParaRPr lang="en-US" sz="4000" b="1" kern="1200" dirty="0">
                <a:solidFill>
                  <a:schemeClr val="bg1"/>
                </a:solidFill>
                <a:latin typeface="Trebuchet MS" panose="020B0603020202020204" pitchFamily="34" charset="0"/>
              </a:endParaRPr>
            </a:p>
          </p:txBody>
        </p:sp>
      </p:grpSp>
    </p:spTree>
    <p:extLst>
      <p:ext uri="{BB962C8B-B14F-4D97-AF65-F5344CB8AC3E}">
        <p14:creationId xmlns:p14="http://schemas.microsoft.com/office/powerpoint/2010/main" val="48741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3A52-F750-CAF8-1AF0-23BC13C65669}"/>
              </a:ext>
            </a:extLst>
          </p:cNvPr>
          <p:cNvSpPr>
            <a:spLocks noGrp="1"/>
          </p:cNvSpPr>
          <p:nvPr>
            <p:ph type="title"/>
          </p:nvPr>
        </p:nvSpPr>
        <p:spPr>
          <a:xfrm>
            <a:off x="3733289" y="274291"/>
            <a:ext cx="5002184" cy="842381"/>
          </a:xfrm>
        </p:spPr>
        <p:txBody>
          <a:bodyPr>
            <a:normAutofit/>
          </a:bodyPr>
          <a:lstStyle/>
          <a:p>
            <a:pPr algn="ctr"/>
            <a:r>
              <a:rPr lang="en-US" sz="4000" b="1" dirty="0">
                <a:solidFill>
                  <a:schemeClr val="tx1"/>
                </a:solidFill>
                <a:latin typeface="Trebuchet MS" panose="020B0603020202020204" pitchFamily="34" charset="0"/>
              </a:rPr>
              <a:t>TEAM PRINCIPLES </a:t>
            </a:r>
          </a:p>
        </p:txBody>
      </p:sp>
      <p:sp>
        <p:nvSpPr>
          <p:cNvPr id="5" name="TextBox 4">
            <a:extLst>
              <a:ext uri="{FF2B5EF4-FFF2-40B4-BE49-F238E27FC236}">
                <a16:creationId xmlns:a16="http://schemas.microsoft.com/office/drawing/2014/main" id="{EC452CC6-2B40-9D92-F28A-16AE30B31BF1}"/>
              </a:ext>
            </a:extLst>
          </p:cNvPr>
          <p:cNvSpPr txBox="1"/>
          <p:nvPr/>
        </p:nvSpPr>
        <p:spPr>
          <a:xfrm>
            <a:off x="2151570" y="1490007"/>
            <a:ext cx="8165622" cy="5093702"/>
          </a:xfrm>
          <a:prstGeom prst="rect">
            <a:avLst/>
          </a:prstGeom>
          <a:noFill/>
        </p:spPr>
        <p:txBody>
          <a:bodyPr wrap="square">
            <a:spAutoFit/>
          </a:bodyPr>
          <a:lstStyle/>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rPr>
              <a:t>Shared Understanding</a:t>
            </a:r>
          </a:p>
          <a:p>
            <a:pPr marL="457200" marR="0" lvl="0" indent="-4572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endParaRP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rPr>
              <a:t>Shared Ownership</a:t>
            </a:r>
          </a:p>
          <a:p>
            <a:pPr marL="457200" marR="0" lvl="0" indent="-4572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endParaRP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rPr>
              <a:t>Everyone Contributes</a:t>
            </a:r>
          </a:p>
          <a:p>
            <a:pPr marL="457200" marR="0" lvl="0" indent="-4572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endParaRP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rPr>
              <a:t>Room for Everyone to Express Ideas &amp; Opinions</a:t>
            </a:r>
          </a:p>
          <a:p>
            <a:pPr marL="457200" marR="0" lvl="0" indent="-4572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endParaRP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rPr>
              <a:t>No Person Feels Threatened by Conflict</a:t>
            </a:r>
          </a:p>
          <a:p>
            <a:pPr marL="457200" marR="0" lvl="0" indent="-4572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endParaRP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rPr>
              <a:t>Atmosphere of Trust &amp; Encouragement</a:t>
            </a: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endParaRP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1200" cap="none" spc="0" normalizeH="0" baseline="0" noProof="0" dirty="0">
                <a:ln>
                  <a:noFill/>
                </a:ln>
                <a:effectLst/>
                <a:uLnTx/>
                <a:uFillTx/>
                <a:latin typeface="Trebuchet MS" panose="020B0603020202020204" pitchFamily="34" charset="0"/>
                <a:ea typeface="Open Sans" panose="020B0606030504020204" pitchFamily="34" charset="0"/>
                <a:cs typeface="Open Sans" panose="020B0606030504020204" pitchFamily="34" charset="0"/>
              </a:rPr>
              <a:t>Participative Decision-Making</a:t>
            </a:r>
          </a:p>
        </p:txBody>
      </p:sp>
    </p:spTree>
    <p:extLst>
      <p:ext uri="{BB962C8B-B14F-4D97-AF65-F5344CB8AC3E}">
        <p14:creationId xmlns:p14="http://schemas.microsoft.com/office/powerpoint/2010/main" val="765634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DEC1-1DD8-AB25-6D75-887C5949F502}"/>
              </a:ext>
            </a:extLst>
          </p:cNvPr>
          <p:cNvSpPr>
            <a:spLocks noGrp="1"/>
          </p:cNvSpPr>
          <p:nvPr>
            <p:ph type="title"/>
          </p:nvPr>
        </p:nvSpPr>
        <p:spPr>
          <a:xfrm>
            <a:off x="2589212" y="306333"/>
            <a:ext cx="8911687" cy="849607"/>
          </a:xfrm>
        </p:spPr>
        <p:txBody>
          <a:bodyPr>
            <a:normAutofit/>
          </a:bodyPr>
          <a:lstStyle/>
          <a:p>
            <a:r>
              <a:rPr lang="en-US" sz="4000" b="1" dirty="0">
                <a:solidFill>
                  <a:schemeClr val="tx1"/>
                </a:solidFill>
                <a:latin typeface="Trebuchet MS" panose="020B0603020202020204" pitchFamily="34" charset="0"/>
              </a:rPr>
              <a:t>9 Habits of Highly Effective Councils</a:t>
            </a:r>
          </a:p>
        </p:txBody>
      </p:sp>
      <p:sp>
        <p:nvSpPr>
          <p:cNvPr id="4" name="Oval 3">
            <a:extLst>
              <a:ext uri="{FF2B5EF4-FFF2-40B4-BE49-F238E27FC236}">
                <a16:creationId xmlns:a16="http://schemas.microsoft.com/office/drawing/2014/main" id="{0FD583AF-DDD4-9622-E50B-BC199C88E379}"/>
              </a:ext>
            </a:extLst>
          </p:cNvPr>
          <p:cNvSpPr/>
          <p:nvPr/>
        </p:nvSpPr>
        <p:spPr>
          <a:xfrm>
            <a:off x="778646" y="2585071"/>
            <a:ext cx="2346385" cy="11041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bg1"/>
                </a:solidFill>
              </a:rPr>
              <a:t>Seek objective assessments </a:t>
            </a:r>
          </a:p>
        </p:txBody>
      </p:sp>
      <p:sp>
        <p:nvSpPr>
          <p:cNvPr id="5" name="Oval 4">
            <a:extLst>
              <a:ext uri="{FF2B5EF4-FFF2-40B4-BE49-F238E27FC236}">
                <a16:creationId xmlns:a16="http://schemas.microsoft.com/office/drawing/2014/main" id="{17AE0AD9-6E3E-F3E8-3313-79489B984589}"/>
              </a:ext>
            </a:extLst>
          </p:cNvPr>
          <p:cNvSpPr/>
          <p:nvPr/>
        </p:nvSpPr>
        <p:spPr>
          <a:xfrm>
            <a:off x="4698670" y="1087072"/>
            <a:ext cx="2346385" cy="11041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Think and act strategically	</a:t>
            </a:r>
          </a:p>
        </p:txBody>
      </p:sp>
      <p:sp>
        <p:nvSpPr>
          <p:cNvPr id="6" name="Oval 5">
            <a:extLst>
              <a:ext uri="{FF2B5EF4-FFF2-40B4-BE49-F238E27FC236}">
                <a16:creationId xmlns:a16="http://schemas.microsoft.com/office/drawing/2014/main" id="{0A07A960-477E-73D4-8A0D-A47BB722DEF1}"/>
              </a:ext>
            </a:extLst>
          </p:cNvPr>
          <p:cNvSpPr/>
          <p:nvPr/>
        </p:nvSpPr>
        <p:spPr>
          <a:xfrm>
            <a:off x="931649" y="4119235"/>
            <a:ext cx="2743200" cy="11041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Adopt, apply, adhere to procedure rules</a:t>
            </a:r>
          </a:p>
        </p:txBody>
      </p:sp>
      <p:sp>
        <p:nvSpPr>
          <p:cNvPr id="7" name="Oval 6">
            <a:extLst>
              <a:ext uri="{FF2B5EF4-FFF2-40B4-BE49-F238E27FC236}">
                <a16:creationId xmlns:a16="http://schemas.microsoft.com/office/drawing/2014/main" id="{29DAB0E1-9020-32EA-9171-64D1B12B6DB4}"/>
              </a:ext>
            </a:extLst>
          </p:cNvPr>
          <p:cNvSpPr/>
          <p:nvPr/>
        </p:nvSpPr>
        <p:spPr>
          <a:xfrm>
            <a:off x="3542880" y="4803810"/>
            <a:ext cx="2587925" cy="11041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Allocate time appropriately </a:t>
            </a:r>
          </a:p>
        </p:txBody>
      </p:sp>
      <p:sp>
        <p:nvSpPr>
          <p:cNvPr id="8" name="Oval 7">
            <a:extLst>
              <a:ext uri="{FF2B5EF4-FFF2-40B4-BE49-F238E27FC236}">
                <a16:creationId xmlns:a16="http://schemas.microsoft.com/office/drawing/2014/main" id="{2CC557CB-93F6-A4E1-6E5D-2771A3A21C3F}"/>
              </a:ext>
            </a:extLst>
          </p:cNvPr>
          <p:cNvSpPr/>
          <p:nvPr/>
        </p:nvSpPr>
        <p:spPr>
          <a:xfrm>
            <a:off x="6409733" y="4735600"/>
            <a:ext cx="2789208" cy="11723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Evaluate policy implementation</a:t>
            </a:r>
          </a:p>
        </p:txBody>
      </p:sp>
      <p:sp>
        <p:nvSpPr>
          <p:cNvPr id="9" name="Oval 8">
            <a:extLst>
              <a:ext uri="{FF2B5EF4-FFF2-40B4-BE49-F238E27FC236}">
                <a16:creationId xmlns:a16="http://schemas.microsoft.com/office/drawing/2014/main" id="{E1DE971E-43BB-C7B4-43F1-ECB458DF381F}"/>
              </a:ext>
            </a:extLst>
          </p:cNvPr>
          <p:cNvSpPr/>
          <p:nvPr/>
        </p:nvSpPr>
        <p:spPr>
          <a:xfrm>
            <a:off x="9066971" y="2411730"/>
            <a:ext cx="2570671" cy="11041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Define roles and responsibilities</a:t>
            </a:r>
          </a:p>
        </p:txBody>
      </p:sp>
      <p:sp>
        <p:nvSpPr>
          <p:cNvPr id="10" name="Oval 9">
            <a:extLst>
              <a:ext uri="{FF2B5EF4-FFF2-40B4-BE49-F238E27FC236}">
                <a16:creationId xmlns:a16="http://schemas.microsoft.com/office/drawing/2014/main" id="{F0189746-1F95-4DB4-7421-503EFC36557D}"/>
              </a:ext>
            </a:extLst>
          </p:cNvPr>
          <p:cNvSpPr/>
          <p:nvPr/>
        </p:nvSpPr>
        <p:spPr>
          <a:xfrm>
            <a:off x="7513603" y="1295657"/>
            <a:ext cx="2346385" cy="11041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bg1"/>
                </a:solidFill>
              </a:rPr>
              <a:t>Understand and demonstrate teamwork</a:t>
            </a:r>
          </a:p>
        </p:txBody>
      </p:sp>
      <p:sp>
        <p:nvSpPr>
          <p:cNvPr id="11" name="Oval 10">
            <a:extLst>
              <a:ext uri="{FF2B5EF4-FFF2-40B4-BE49-F238E27FC236}">
                <a16:creationId xmlns:a16="http://schemas.microsoft.com/office/drawing/2014/main" id="{4D5B061D-4E15-A9AE-E94C-A1AE7109CBA2}"/>
              </a:ext>
            </a:extLst>
          </p:cNvPr>
          <p:cNvSpPr/>
          <p:nvPr/>
        </p:nvSpPr>
        <p:spPr>
          <a:xfrm>
            <a:off x="3949385" y="2669061"/>
            <a:ext cx="4374044" cy="1415537"/>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rPr>
              <a:t>Effective Councils</a:t>
            </a:r>
          </a:p>
        </p:txBody>
      </p:sp>
      <p:sp>
        <p:nvSpPr>
          <p:cNvPr id="13" name="Oval 12">
            <a:extLst>
              <a:ext uri="{FF2B5EF4-FFF2-40B4-BE49-F238E27FC236}">
                <a16:creationId xmlns:a16="http://schemas.microsoft.com/office/drawing/2014/main" id="{144F4778-EB7C-C91B-2D8E-8FC8951A4017}"/>
              </a:ext>
            </a:extLst>
          </p:cNvPr>
          <p:cNvSpPr/>
          <p:nvPr/>
        </p:nvSpPr>
        <p:spPr>
          <a:xfrm>
            <a:off x="8865689" y="3859490"/>
            <a:ext cx="2346385" cy="11041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Continue education </a:t>
            </a:r>
          </a:p>
        </p:txBody>
      </p:sp>
      <p:sp>
        <p:nvSpPr>
          <p:cNvPr id="14" name="Oval 13">
            <a:extLst>
              <a:ext uri="{FF2B5EF4-FFF2-40B4-BE49-F238E27FC236}">
                <a16:creationId xmlns:a16="http://schemas.microsoft.com/office/drawing/2014/main" id="{BAC9306B-A3D6-1212-6164-B5E929344184}"/>
              </a:ext>
            </a:extLst>
          </p:cNvPr>
          <p:cNvSpPr/>
          <p:nvPr/>
        </p:nvSpPr>
        <p:spPr>
          <a:xfrm>
            <a:off x="2107725" y="1360410"/>
            <a:ext cx="2346385" cy="11041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bg1"/>
                </a:solidFill>
              </a:rPr>
              <a:t>Master Group Decision Making</a:t>
            </a:r>
          </a:p>
        </p:txBody>
      </p:sp>
    </p:spTree>
    <p:extLst>
      <p:ext uri="{BB962C8B-B14F-4D97-AF65-F5344CB8AC3E}">
        <p14:creationId xmlns:p14="http://schemas.microsoft.com/office/powerpoint/2010/main" val="23308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E415-412F-A7F4-C810-919647BF1DBA}"/>
              </a:ext>
            </a:extLst>
          </p:cNvPr>
          <p:cNvSpPr>
            <a:spLocks noGrp="1"/>
          </p:cNvSpPr>
          <p:nvPr>
            <p:ph type="title"/>
          </p:nvPr>
        </p:nvSpPr>
        <p:spPr/>
        <p:txBody>
          <a:bodyPr>
            <a:normAutofit/>
          </a:bodyPr>
          <a:lstStyle/>
          <a:p>
            <a:pPr algn="ctr"/>
            <a:r>
              <a:rPr lang="en-US" sz="4000" b="1" u="sng" dirty="0">
                <a:solidFill>
                  <a:schemeClr val="tx1"/>
                </a:solidFill>
                <a:latin typeface="Trebuchet MS" panose="020B0603020202020204" pitchFamily="34" charset="0"/>
              </a:rPr>
              <a:t>Defining Roles and Responsibilities </a:t>
            </a:r>
          </a:p>
        </p:txBody>
      </p:sp>
      <p:sp>
        <p:nvSpPr>
          <p:cNvPr id="4" name="TextBox 3">
            <a:extLst>
              <a:ext uri="{FF2B5EF4-FFF2-40B4-BE49-F238E27FC236}">
                <a16:creationId xmlns:a16="http://schemas.microsoft.com/office/drawing/2014/main" id="{2B176A51-6676-2A93-9371-6BCEF4E08E17}"/>
              </a:ext>
            </a:extLst>
          </p:cNvPr>
          <p:cNvSpPr txBox="1"/>
          <p:nvPr/>
        </p:nvSpPr>
        <p:spPr>
          <a:xfrm>
            <a:off x="2262187" y="2018828"/>
            <a:ext cx="9242425" cy="1092607"/>
          </a:xfrm>
          <a:prstGeom prst="rect">
            <a:avLst/>
          </a:prstGeom>
          <a:noFill/>
        </p:spPr>
        <p:txBody>
          <a:bodyPr wrap="square" rtlCol="0">
            <a:spAutoFit/>
          </a:bodyPr>
          <a:lstStyle/>
          <a:p>
            <a:pPr algn="ctr"/>
            <a:r>
              <a:rPr lang="en-US" sz="3500" b="1" dirty="0">
                <a:latin typeface="Trebuchet MS" panose="020B0603020202020204" pitchFamily="34" charset="0"/>
              </a:rPr>
              <a:t>Question</a:t>
            </a:r>
            <a:r>
              <a:rPr lang="en-US" sz="3500" dirty="0">
                <a:latin typeface="Trebuchet MS" panose="020B0603020202020204" pitchFamily="34" charset="0"/>
              </a:rPr>
              <a:t>: </a:t>
            </a:r>
          </a:p>
          <a:p>
            <a:pPr algn="ctr"/>
            <a:r>
              <a:rPr lang="en-US" sz="3000" dirty="0">
                <a:latin typeface="Trebuchet MS" panose="020B0603020202020204" pitchFamily="34" charset="0"/>
              </a:rPr>
              <a:t>Where can you find where your role is defined? </a:t>
            </a:r>
            <a:endParaRPr lang="en-US" sz="3000" dirty="0"/>
          </a:p>
        </p:txBody>
      </p:sp>
      <p:sp>
        <p:nvSpPr>
          <p:cNvPr id="5" name="TextBox 4">
            <a:extLst>
              <a:ext uri="{FF2B5EF4-FFF2-40B4-BE49-F238E27FC236}">
                <a16:creationId xmlns:a16="http://schemas.microsoft.com/office/drawing/2014/main" id="{960A2A66-1D0A-4856-7F8E-3856D6262A18}"/>
              </a:ext>
            </a:extLst>
          </p:cNvPr>
          <p:cNvSpPr txBox="1"/>
          <p:nvPr/>
        </p:nvSpPr>
        <p:spPr>
          <a:xfrm>
            <a:off x="5199646" y="3629808"/>
            <a:ext cx="3105568" cy="553998"/>
          </a:xfrm>
          <a:prstGeom prst="rect">
            <a:avLst/>
          </a:prstGeom>
          <a:noFill/>
        </p:spPr>
        <p:txBody>
          <a:bodyPr wrap="square" rtlCol="0">
            <a:spAutoFit/>
          </a:bodyPr>
          <a:lstStyle/>
          <a:p>
            <a:r>
              <a:rPr lang="en-US" sz="3000" b="1" dirty="0">
                <a:latin typeface="Trebuchet MS" panose="020B0603020202020204" pitchFamily="34" charset="0"/>
              </a:rPr>
              <a:t>- Charter (1985) </a:t>
            </a:r>
          </a:p>
        </p:txBody>
      </p:sp>
      <p:sp>
        <p:nvSpPr>
          <p:cNvPr id="6" name="TextBox 5">
            <a:extLst>
              <a:ext uri="{FF2B5EF4-FFF2-40B4-BE49-F238E27FC236}">
                <a16:creationId xmlns:a16="http://schemas.microsoft.com/office/drawing/2014/main" id="{24740A5E-D743-26A5-641F-D6B7E836DF8D}"/>
              </a:ext>
            </a:extLst>
          </p:cNvPr>
          <p:cNvSpPr txBox="1"/>
          <p:nvPr/>
        </p:nvSpPr>
        <p:spPr>
          <a:xfrm>
            <a:off x="3737851" y="4431246"/>
            <a:ext cx="6291095" cy="1015663"/>
          </a:xfrm>
          <a:prstGeom prst="rect">
            <a:avLst/>
          </a:prstGeom>
          <a:noFill/>
        </p:spPr>
        <p:txBody>
          <a:bodyPr wrap="square" rtlCol="0">
            <a:spAutoFit/>
          </a:bodyPr>
          <a:lstStyle/>
          <a:p>
            <a:r>
              <a:rPr lang="en-US" sz="3000" b="1" dirty="0">
                <a:latin typeface="Trebuchet MS" panose="020B0603020202020204" pitchFamily="34" charset="0"/>
              </a:rPr>
              <a:t>- City Council Rules of Procedure (Adopted 2004; Amended 2023)</a:t>
            </a:r>
          </a:p>
        </p:txBody>
      </p:sp>
      <p:sp>
        <p:nvSpPr>
          <p:cNvPr id="7" name="TextBox 6">
            <a:extLst>
              <a:ext uri="{FF2B5EF4-FFF2-40B4-BE49-F238E27FC236}">
                <a16:creationId xmlns:a16="http://schemas.microsoft.com/office/drawing/2014/main" id="{1757E3E8-E376-0AF0-8939-D36C3992D169}"/>
              </a:ext>
            </a:extLst>
          </p:cNvPr>
          <p:cNvSpPr txBox="1"/>
          <p:nvPr/>
        </p:nvSpPr>
        <p:spPr>
          <a:xfrm>
            <a:off x="4433885" y="5694349"/>
            <a:ext cx="4899026" cy="553998"/>
          </a:xfrm>
          <a:prstGeom prst="rect">
            <a:avLst/>
          </a:prstGeom>
          <a:noFill/>
        </p:spPr>
        <p:txBody>
          <a:bodyPr wrap="square" rtlCol="0">
            <a:spAutoFit/>
          </a:bodyPr>
          <a:lstStyle/>
          <a:p>
            <a:r>
              <a:rPr lang="en-US" sz="3000" b="1" dirty="0">
                <a:latin typeface="Trebuchet MS" panose="020B0603020202020204" pitchFamily="34" charset="0"/>
              </a:rPr>
              <a:t>- Ordinances / Resolutions </a:t>
            </a:r>
          </a:p>
        </p:txBody>
      </p:sp>
    </p:spTree>
    <p:extLst>
      <p:ext uri="{BB962C8B-B14F-4D97-AF65-F5344CB8AC3E}">
        <p14:creationId xmlns:p14="http://schemas.microsoft.com/office/powerpoint/2010/main" val="23832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7742-D32F-BB3E-DF16-51D2186B2B9E}"/>
              </a:ext>
            </a:extLst>
          </p:cNvPr>
          <p:cNvSpPr>
            <a:spLocks noGrp="1"/>
          </p:cNvSpPr>
          <p:nvPr>
            <p:ph type="title"/>
          </p:nvPr>
        </p:nvSpPr>
        <p:spPr>
          <a:xfrm>
            <a:off x="7766287" y="546338"/>
            <a:ext cx="3596055" cy="1718559"/>
          </a:xfrm>
        </p:spPr>
        <p:txBody>
          <a:bodyPr/>
          <a:lstStyle/>
          <a:p>
            <a:pPr algn="ctr"/>
            <a:r>
              <a:rPr lang="en-US" b="1" dirty="0">
                <a:solidFill>
                  <a:schemeClr val="tx1"/>
                </a:solidFill>
                <a:latin typeface="Trebuchet MS" panose="020B0603020202020204" pitchFamily="34" charset="0"/>
              </a:rPr>
              <a:t>Think and Act Strategically</a:t>
            </a:r>
            <a:endParaRPr lang="en-US" dirty="0"/>
          </a:p>
        </p:txBody>
      </p:sp>
      <p:pic>
        <p:nvPicPr>
          <p:cNvPr id="6" name="Picture 5">
            <a:extLst>
              <a:ext uri="{FF2B5EF4-FFF2-40B4-BE49-F238E27FC236}">
                <a16:creationId xmlns:a16="http://schemas.microsoft.com/office/drawing/2014/main" id="{40CC6F6B-E2A5-4046-9232-CC66536DABF3}"/>
              </a:ext>
            </a:extLst>
          </p:cNvPr>
          <p:cNvPicPr>
            <a:picLocks noChangeAspect="1"/>
          </p:cNvPicPr>
          <p:nvPr/>
        </p:nvPicPr>
        <p:blipFill>
          <a:blip r:embed="rId3"/>
          <a:stretch>
            <a:fillRect/>
          </a:stretch>
        </p:blipFill>
        <p:spPr>
          <a:xfrm>
            <a:off x="2277636" y="658960"/>
            <a:ext cx="4933555" cy="5748200"/>
          </a:xfrm>
          <a:prstGeom prst="rect">
            <a:avLst/>
          </a:prstGeom>
          <a:ln>
            <a:solidFill>
              <a:schemeClr val="tx1"/>
            </a:solidFill>
          </a:ln>
        </p:spPr>
      </p:pic>
      <p:sp>
        <p:nvSpPr>
          <p:cNvPr id="5" name="TextBox 4">
            <a:extLst>
              <a:ext uri="{FF2B5EF4-FFF2-40B4-BE49-F238E27FC236}">
                <a16:creationId xmlns:a16="http://schemas.microsoft.com/office/drawing/2014/main" id="{BAF050AC-2834-4C84-0249-D50451B88AF5}"/>
              </a:ext>
            </a:extLst>
          </p:cNvPr>
          <p:cNvSpPr txBox="1"/>
          <p:nvPr/>
        </p:nvSpPr>
        <p:spPr>
          <a:xfrm>
            <a:off x="7447587" y="2439523"/>
            <a:ext cx="4439613" cy="1754326"/>
          </a:xfrm>
          <a:prstGeom prst="rect">
            <a:avLst/>
          </a:prstGeom>
          <a:noFill/>
        </p:spPr>
        <p:txBody>
          <a:bodyPr wrap="square" rtlCol="0">
            <a:spAutoFit/>
          </a:bodyPr>
          <a:lstStyle/>
          <a:p>
            <a:r>
              <a:rPr lang="en-US" b="1" dirty="0"/>
              <a:t>Council Protocols Chapter X, Page 31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 Council will review, and revise and City Council Protocols and Guidelines as needed or every two years</a:t>
            </a:r>
          </a:p>
        </p:txBody>
      </p:sp>
    </p:spTree>
    <p:extLst>
      <p:ext uri="{BB962C8B-B14F-4D97-AF65-F5344CB8AC3E}">
        <p14:creationId xmlns:p14="http://schemas.microsoft.com/office/powerpoint/2010/main" val="204572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6CF05F-D141-01BB-1D7E-3BD918F73782}"/>
              </a:ext>
            </a:extLst>
          </p:cNvPr>
          <p:cNvSpPr>
            <a:spLocks noGrp="1"/>
          </p:cNvSpPr>
          <p:nvPr>
            <p:ph type="title"/>
          </p:nvPr>
        </p:nvSpPr>
        <p:spPr>
          <a:xfrm>
            <a:off x="2171950" y="601644"/>
            <a:ext cx="8912225" cy="780706"/>
          </a:xfrm>
        </p:spPr>
        <p:txBody>
          <a:bodyPr/>
          <a:lstStyle/>
          <a:p>
            <a:pPr algn="ctr"/>
            <a:r>
              <a:rPr lang="en-US" b="1" dirty="0">
                <a:solidFill>
                  <a:schemeClr val="tx1"/>
                </a:solidFill>
                <a:latin typeface="Trebuchet MS" panose="020B0603020202020204" pitchFamily="34" charset="0"/>
              </a:rPr>
              <a:t>Think and Act Strategically</a:t>
            </a:r>
            <a:endParaRPr lang="en-US" dirty="0"/>
          </a:p>
        </p:txBody>
      </p:sp>
      <p:sp>
        <p:nvSpPr>
          <p:cNvPr id="6" name="TextBox 5">
            <a:extLst>
              <a:ext uri="{FF2B5EF4-FFF2-40B4-BE49-F238E27FC236}">
                <a16:creationId xmlns:a16="http://schemas.microsoft.com/office/drawing/2014/main" id="{25078C76-F55D-DB59-E82B-D6F854CC4270}"/>
              </a:ext>
            </a:extLst>
          </p:cNvPr>
          <p:cNvSpPr txBox="1"/>
          <p:nvPr/>
        </p:nvSpPr>
        <p:spPr>
          <a:xfrm>
            <a:off x="2889745" y="1951890"/>
            <a:ext cx="8350341" cy="3170099"/>
          </a:xfrm>
          <a:prstGeom prst="rect">
            <a:avLst/>
          </a:prstGeom>
          <a:noFill/>
        </p:spPr>
        <p:txBody>
          <a:bodyPr wrap="square">
            <a:spAutoFit/>
          </a:bodyPr>
          <a:lstStyle/>
          <a:p>
            <a:pPr marL="285750" indent="-285750">
              <a:buFont typeface="Arial" panose="020B0604020202020204" pitchFamily="34" charset="0"/>
              <a:buChar char="•"/>
            </a:pPr>
            <a:r>
              <a:rPr lang="en-US" sz="2500" dirty="0">
                <a:latin typeface="Trebuchet MS" panose="020B0603020202020204" pitchFamily="34" charset="0"/>
              </a:rPr>
              <a:t>February 6, 2024 – work session to review current goals.</a:t>
            </a:r>
          </a:p>
          <a:p>
            <a:endParaRPr lang="en-US" sz="2500" dirty="0">
              <a:latin typeface="Trebuchet MS" panose="020B0603020202020204" pitchFamily="34" charset="0"/>
            </a:endParaRPr>
          </a:p>
          <a:p>
            <a:pPr marL="285750" indent="-285750">
              <a:buFont typeface="Arial" panose="020B0604020202020204" pitchFamily="34" charset="0"/>
              <a:buChar char="•"/>
            </a:pPr>
            <a:r>
              <a:rPr lang="en-US" sz="2500" dirty="0">
                <a:latin typeface="Trebuchet MS" panose="020B0603020202020204" pitchFamily="34" charset="0"/>
              </a:rPr>
              <a:t>How does your council monitor progress on any given goal?</a:t>
            </a:r>
          </a:p>
          <a:p>
            <a:pPr marL="742950" lvl="1" indent="-285750">
              <a:buFont typeface="Arial" panose="020B0604020202020204" pitchFamily="34" charset="0"/>
              <a:buChar char="•"/>
            </a:pPr>
            <a:r>
              <a:rPr lang="en-US" sz="2500" dirty="0">
                <a:latin typeface="Trebuchet MS" panose="020B0603020202020204" pitchFamily="34" charset="0"/>
              </a:rPr>
              <a:t>Monthly, quarterly, mid-year check-ins?</a:t>
            </a:r>
          </a:p>
          <a:p>
            <a:pPr marL="285750" indent="-285750">
              <a:buFont typeface="Arial" panose="020B0604020202020204" pitchFamily="34" charset="0"/>
              <a:buChar char="•"/>
            </a:pPr>
            <a:endParaRPr lang="en-US" sz="2500" dirty="0">
              <a:latin typeface="Trebuchet MS" panose="020B0603020202020204" pitchFamily="34" charset="0"/>
            </a:endParaRPr>
          </a:p>
          <a:p>
            <a:pPr marL="285750" indent="-285750">
              <a:buFont typeface="Arial" panose="020B0604020202020204" pitchFamily="34" charset="0"/>
              <a:buChar char="•"/>
            </a:pPr>
            <a:r>
              <a:rPr lang="en-US" sz="2500" dirty="0">
                <a:latin typeface="Trebuchet MS" panose="020B0603020202020204" pitchFamily="34" charset="0"/>
              </a:rPr>
              <a:t>Who was present during the last goal setting session?</a:t>
            </a:r>
          </a:p>
        </p:txBody>
      </p:sp>
    </p:spTree>
    <p:extLst>
      <p:ext uri="{BB962C8B-B14F-4D97-AF65-F5344CB8AC3E}">
        <p14:creationId xmlns:p14="http://schemas.microsoft.com/office/powerpoint/2010/main" val="4071809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753A1-7D02-601C-2B7D-FC11EC9C3684}"/>
              </a:ext>
            </a:extLst>
          </p:cNvPr>
          <p:cNvSpPr>
            <a:spLocks noGrp="1"/>
          </p:cNvSpPr>
          <p:nvPr>
            <p:ph type="title"/>
          </p:nvPr>
        </p:nvSpPr>
        <p:spPr>
          <a:xfrm>
            <a:off x="5630780" y="221227"/>
            <a:ext cx="6350704" cy="796455"/>
          </a:xfrm>
        </p:spPr>
        <p:txBody>
          <a:bodyPr/>
          <a:lstStyle/>
          <a:p>
            <a:pPr algn="ctr"/>
            <a:r>
              <a:rPr lang="en-US" b="1" dirty="0">
                <a:solidFill>
                  <a:schemeClr val="tx1"/>
                </a:solidFill>
                <a:latin typeface="Trebuchet MS" panose="020B0603020202020204" pitchFamily="34" charset="0"/>
              </a:rPr>
              <a:t>Think and Act Strategically</a:t>
            </a:r>
            <a:endParaRPr lang="en-US" dirty="0"/>
          </a:p>
        </p:txBody>
      </p:sp>
      <p:pic>
        <p:nvPicPr>
          <p:cNvPr id="6" name="Picture 5">
            <a:extLst>
              <a:ext uri="{FF2B5EF4-FFF2-40B4-BE49-F238E27FC236}">
                <a16:creationId xmlns:a16="http://schemas.microsoft.com/office/drawing/2014/main" id="{A3710AE5-C880-94F2-757E-508B5E610D3E}"/>
              </a:ext>
            </a:extLst>
          </p:cNvPr>
          <p:cNvPicPr>
            <a:picLocks noChangeAspect="1"/>
          </p:cNvPicPr>
          <p:nvPr/>
        </p:nvPicPr>
        <p:blipFill>
          <a:blip r:embed="rId3"/>
          <a:stretch>
            <a:fillRect/>
          </a:stretch>
        </p:blipFill>
        <p:spPr>
          <a:xfrm>
            <a:off x="655015" y="619455"/>
            <a:ext cx="5094757" cy="5619089"/>
          </a:xfrm>
          <a:prstGeom prst="rect">
            <a:avLst/>
          </a:prstGeom>
          <a:ln w="28575">
            <a:solidFill>
              <a:schemeClr val="tx1"/>
            </a:solidFill>
          </a:ln>
        </p:spPr>
      </p:pic>
      <p:sp>
        <p:nvSpPr>
          <p:cNvPr id="7" name="TextBox 6">
            <a:extLst>
              <a:ext uri="{FF2B5EF4-FFF2-40B4-BE49-F238E27FC236}">
                <a16:creationId xmlns:a16="http://schemas.microsoft.com/office/drawing/2014/main" id="{CF450FBE-91E4-B9C1-F09E-B9874AD61CD6}"/>
              </a:ext>
            </a:extLst>
          </p:cNvPr>
          <p:cNvSpPr txBox="1"/>
          <p:nvPr/>
        </p:nvSpPr>
        <p:spPr>
          <a:xfrm>
            <a:off x="5903495" y="898358"/>
            <a:ext cx="6231712" cy="595547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200" dirty="0"/>
              <a:t>Adopted July 1979</a:t>
            </a:r>
          </a:p>
          <a:p>
            <a:pPr marL="285750" indent="-285750">
              <a:lnSpc>
                <a:spcPct val="150000"/>
              </a:lnSpc>
              <a:buFont typeface="Arial" panose="020B0604020202020204" pitchFamily="34" charset="0"/>
              <a:buChar char="•"/>
            </a:pPr>
            <a:r>
              <a:rPr lang="en-US" sz="2200" dirty="0"/>
              <a:t>Last revised August 2002</a:t>
            </a:r>
          </a:p>
          <a:p>
            <a:pPr marL="285750" indent="-285750">
              <a:lnSpc>
                <a:spcPct val="150000"/>
              </a:lnSpc>
              <a:buFont typeface="Arial" panose="020B0604020202020204" pitchFamily="34" charset="0"/>
              <a:buChar char="•"/>
            </a:pPr>
            <a:r>
              <a:rPr lang="en-US" sz="2200" dirty="0"/>
              <a:t>Periodic Review required by 2007 legislation for cities over 10,000.</a:t>
            </a:r>
          </a:p>
          <a:p>
            <a:pPr marL="285750" indent="-285750">
              <a:lnSpc>
                <a:spcPct val="150000"/>
              </a:lnSpc>
              <a:buFont typeface="Arial" panose="020B0604020202020204" pitchFamily="34" charset="0"/>
              <a:buChar char="•"/>
            </a:pPr>
            <a:r>
              <a:rPr lang="en-US" sz="2000" b="0" i="0" dirty="0">
                <a:solidFill>
                  <a:srgbClr val="333333"/>
                </a:solidFill>
                <a:effectLst/>
                <a:latin typeface="+mj-lt"/>
              </a:rPr>
              <a:t>The overall purpose of Periodic Review is to ensure that local comprehensive plans are:</a:t>
            </a:r>
            <a:endParaRPr lang="en-US" sz="2000" dirty="0">
              <a:solidFill>
                <a:srgbClr val="333333"/>
              </a:solidFill>
              <a:latin typeface="+mj-lt"/>
            </a:endParaRPr>
          </a:p>
          <a:p>
            <a:pPr marL="800100" lvl="1" indent="-342900">
              <a:buFont typeface="Arial" panose="020B0604020202020204" pitchFamily="34" charset="0"/>
              <a:buChar char="•"/>
            </a:pPr>
            <a:r>
              <a:rPr lang="en-US" sz="2000" b="0" i="1" dirty="0">
                <a:solidFill>
                  <a:srgbClr val="333333"/>
                </a:solidFill>
                <a:effectLst/>
                <a:latin typeface="+mj-lt"/>
              </a:rPr>
              <a:t>Updated</a:t>
            </a:r>
            <a:r>
              <a:rPr lang="en-US" sz="2000" b="0" i="0" dirty="0">
                <a:solidFill>
                  <a:srgbClr val="333333"/>
                </a:solidFill>
                <a:effectLst/>
                <a:latin typeface="+mj-lt"/>
              </a:rPr>
              <a:t> to respond to changes in local, regional and state conditions;</a:t>
            </a:r>
          </a:p>
          <a:p>
            <a:pPr marL="800100" lvl="1" indent="-342900">
              <a:buFont typeface="Arial" panose="020B0604020202020204" pitchFamily="34" charset="0"/>
              <a:buChar char="•"/>
            </a:pPr>
            <a:endParaRPr lang="en-US" sz="2000" b="0" i="0" dirty="0">
              <a:solidFill>
                <a:srgbClr val="333333"/>
              </a:solidFill>
              <a:effectLst/>
              <a:latin typeface="+mj-lt"/>
            </a:endParaRPr>
          </a:p>
          <a:p>
            <a:pPr marL="800100" lvl="1" indent="-342900">
              <a:buFont typeface="Arial" panose="020B0604020202020204" pitchFamily="34" charset="0"/>
              <a:buChar char="•"/>
            </a:pPr>
            <a:r>
              <a:rPr lang="en-US" sz="2000" b="0" i="1" dirty="0">
                <a:solidFill>
                  <a:srgbClr val="333333"/>
                </a:solidFill>
                <a:effectLst/>
                <a:latin typeface="+mj-lt"/>
              </a:rPr>
              <a:t>Coordinated</a:t>
            </a:r>
            <a:r>
              <a:rPr lang="en-US" sz="2000" b="0" i="0" dirty="0">
                <a:solidFill>
                  <a:srgbClr val="333333"/>
                </a:solidFill>
                <a:effectLst/>
                <a:latin typeface="+mj-lt"/>
              </a:rPr>
              <a:t> with other comprehensive plans and investments; and</a:t>
            </a:r>
          </a:p>
          <a:p>
            <a:pPr marL="800100" lvl="1" indent="-342900">
              <a:buFont typeface="Arial" panose="020B0604020202020204" pitchFamily="34" charset="0"/>
              <a:buChar char="•"/>
            </a:pPr>
            <a:endParaRPr lang="en-US" sz="2000" b="0" i="0" dirty="0">
              <a:solidFill>
                <a:srgbClr val="333333"/>
              </a:solidFill>
              <a:effectLst/>
              <a:latin typeface="+mj-lt"/>
            </a:endParaRPr>
          </a:p>
          <a:p>
            <a:pPr marL="800100" lvl="1" indent="-342900">
              <a:buFont typeface="Arial" panose="020B0604020202020204" pitchFamily="34" charset="0"/>
              <a:buChar char="•"/>
            </a:pPr>
            <a:r>
              <a:rPr lang="en-US" sz="2000" b="0" i="1" dirty="0">
                <a:solidFill>
                  <a:srgbClr val="333333"/>
                </a:solidFill>
                <a:effectLst/>
                <a:latin typeface="+mj-lt"/>
              </a:rPr>
              <a:t>In compliance</a:t>
            </a:r>
            <a:r>
              <a:rPr lang="en-US" sz="2000" b="0" i="0" dirty="0">
                <a:solidFill>
                  <a:srgbClr val="333333"/>
                </a:solidFill>
                <a:effectLst/>
                <a:latin typeface="+mj-lt"/>
              </a:rPr>
              <a:t> with the statewide planning goals, statutes and rules.</a:t>
            </a:r>
            <a:endParaRPr lang="en-US" sz="2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67836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BF2796-A0B3-6879-7EB1-EB3BFCF9ADF9}"/>
              </a:ext>
            </a:extLst>
          </p:cNvPr>
          <p:cNvPicPr>
            <a:picLocks noChangeAspect="1"/>
          </p:cNvPicPr>
          <p:nvPr/>
        </p:nvPicPr>
        <p:blipFill>
          <a:blip r:embed="rId3"/>
          <a:stretch>
            <a:fillRect/>
          </a:stretch>
        </p:blipFill>
        <p:spPr>
          <a:xfrm>
            <a:off x="511834" y="4268521"/>
            <a:ext cx="3900825" cy="2336056"/>
          </a:xfrm>
          <a:prstGeom prst="rect">
            <a:avLst/>
          </a:prstGeom>
        </p:spPr>
      </p:pic>
      <p:sp>
        <p:nvSpPr>
          <p:cNvPr id="2" name="Title 1">
            <a:extLst>
              <a:ext uri="{FF2B5EF4-FFF2-40B4-BE49-F238E27FC236}">
                <a16:creationId xmlns:a16="http://schemas.microsoft.com/office/drawing/2014/main" id="{4FA219BD-BAE7-803D-589C-9B8CE74C922B}"/>
              </a:ext>
            </a:extLst>
          </p:cNvPr>
          <p:cNvSpPr>
            <a:spLocks noGrp="1"/>
          </p:cNvSpPr>
          <p:nvPr>
            <p:ph type="title"/>
          </p:nvPr>
        </p:nvSpPr>
        <p:spPr>
          <a:xfrm>
            <a:off x="2592925" y="463641"/>
            <a:ext cx="8911687" cy="704358"/>
          </a:xfrm>
        </p:spPr>
        <p:txBody>
          <a:bodyPr/>
          <a:lstStyle/>
          <a:p>
            <a:pPr algn="ctr"/>
            <a:r>
              <a:rPr lang="en-US" sz="3600" b="1" dirty="0">
                <a:solidFill>
                  <a:schemeClr val="tx1"/>
                </a:solidFill>
                <a:latin typeface="Trebuchet MS" panose="020B0603020202020204" pitchFamily="34" charset="0"/>
              </a:rPr>
              <a:t>Understand and Demonstrate Teamwork</a:t>
            </a:r>
            <a:endParaRPr lang="en-US" dirty="0"/>
          </a:p>
        </p:txBody>
      </p:sp>
      <p:sp>
        <p:nvSpPr>
          <p:cNvPr id="3" name="Content Placeholder 2">
            <a:extLst>
              <a:ext uri="{FF2B5EF4-FFF2-40B4-BE49-F238E27FC236}">
                <a16:creationId xmlns:a16="http://schemas.microsoft.com/office/drawing/2014/main" id="{D8596DD5-A789-092B-6B62-DAB370281989}"/>
              </a:ext>
            </a:extLst>
          </p:cNvPr>
          <p:cNvSpPr>
            <a:spLocks noGrp="1"/>
          </p:cNvSpPr>
          <p:nvPr>
            <p:ph idx="1"/>
          </p:nvPr>
        </p:nvSpPr>
        <p:spPr>
          <a:xfrm>
            <a:off x="4502988" y="1536831"/>
            <a:ext cx="7315201" cy="1892169"/>
          </a:xfrm>
        </p:spPr>
        <p:txBody>
          <a:bodyPr>
            <a:normAutofit/>
          </a:bodyPr>
          <a:lstStyle/>
          <a:p>
            <a:r>
              <a:rPr lang="en-US" sz="2200" dirty="0">
                <a:solidFill>
                  <a:schemeClr val="tx1"/>
                </a:solidFill>
                <a:latin typeface="Trebuchet MS" panose="020B0603020202020204" pitchFamily="34" charset="0"/>
              </a:rPr>
              <a:t>What does demonstrating teamwork look like?</a:t>
            </a:r>
          </a:p>
          <a:p>
            <a:pPr lvl="1"/>
            <a:r>
              <a:rPr lang="en-US" sz="2200" dirty="0">
                <a:solidFill>
                  <a:schemeClr val="tx1"/>
                </a:solidFill>
                <a:latin typeface="Trebuchet MS" panose="020B0603020202020204" pitchFamily="34" charset="0"/>
              </a:rPr>
              <a:t>Goals; understood roles; climate of trust and mutual respect; disciplined leadership; commitment to team’s success. </a:t>
            </a:r>
          </a:p>
          <a:p>
            <a:pPr marL="457200" lvl="1" indent="0">
              <a:buNone/>
            </a:pPr>
            <a:endParaRPr lang="en-US" sz="2200" dirty="0">
              <a:solidFill>
                <a:schemeClr val="tx1"/>
              </a:solidFill>
              <a:latin typeface="Trebuchet MS" panose="020B0603020202020204" pitchFamily="34" charset="0"/>
            </a:endParaRPr>
          </a:p>
        </p:txBody>
      </p:sp>
      <p:sp>
        <p:nvSpPr>
          <p:cNvPr id="6" name="TextBox 5">
            <a:extLst>
              <a:ext uri="{FF2B5EF4-FFF2-40B4-BE49-F238E27FC236}">
                <a16:creationId xmlns:a16="http://schemas.microsoft.com/office/drawing/2014/main" id="{1B325544-CDB2-D12E-EC9D-F0FAD60AFD3C}"/>
              </a:ext>
            </a:extLst>
          </p:cNvPr>
          <p:cNvSpPr txBox="1"/>
          <p:nvPr/>
        </p:nvSpPr>
        <p:spPr>
          <a:xfrm>
            <a:off x="4502988" y="3429000"/>
            <a:ext cx="7177178" cy="1107996"/>
          </a:xfrm>
          <a:prstGeom prst="rect">
            <a:avLst/>
          </a:prstGeom>
          <a:noFill/>
        </p:spPr>
        <p:txBody>
          <a:bodyPr wrap="square" rtlCol="0">
            <a:spAutoFit/>
          </a:bodyPr>
          <a:lstStyle/>
          <a:p>
            <a:pPr algn="ctr"/>
            <a:r>
              <a:rPr lang="en-US" sz="2200" b="1" dirty="0">
                <a:solidFill>
                  <a:schemeClr val="tx1"/>
                </a:solidFill>
                <a:latin typeface="Trebuchet MS" panose="020B0603020202020204" pitchFamily="34" charset="0"/>
              </a:rPr>
              <a:t>Question</a:t>
            </a:r>
            <a:r>
              <a:rPr lang="en-US" sz="2200" dirty="0">
                <a:solidFill>
                  <a:schemeClr val="tx1"/>
                </a:solidFill>
                <a:latin typeface="Trebuchet MS" panose="020B0603020202020204" pitchFamily="34" charset="0"/>
              </a:rPr>
              <a:t>: </a:t>
            </a:r>
          </a:p>
          <a:p>
            <a:pPr algn="ctr"/>
            <a:r>
              <a:rPr lang="en-US" sz="2200" dirty="0">
                <a:solidFill>
                  <a:schemeClr val="tx1"/>
                </a:solidFill>
                <a:latin typeface="Trebuchet MS" panose="020B0603020202020204" pitchFamily="34" charset="0"/>
              </a:rPr>
              <a:t>Does your council currently demonstrate teamwork? What does that look like? </a:t>
            </a:r>
          </a:p>
        </p:txBody>
      </p:sp>
      <p:sp>
        <p:nvSpPr>
          <p:cNvPr id="7" name="TextBox 6">
            <a:extLst>
              <a:ext uri="{FF2B5EF4-FFF2-40B4-BE49-F238E27FC236}">
                <a16:creationId xmlns:a16="http://schemas.microsoft.com/office/drawing/2014/main" id="{86B70547-5870-12C5-CEBE-23E0AAB28FCE}"/>
              </a:ext>
            </a:extLst>
          </p:cNvPr>
          <p:cNvSpPr txBox="1"/>
          <p:nvPr/>
        </p:nvSpPr>
        <p:spPr>
          <a:xfrm>
            <a:off x="4502988" y="4882551"/>
            <a:ext cx="7001624" cy="1107996"/>
          </a:xfrm>
          <a:prstGeom prst="rect">
            <a:avLst/>
          </a:prstGeom>
          <a:noFill/>
        </p:spPr>
        <p:txBody>
          <a:bodyPr wrap="square" rtlCol="0">
            <a:spAutoFit/>
          </a:bodyPr>
          <a:lstStyle/>
          <a:p>
            <a:pPr algn="ctr"/>
            <a:r>
              <a:rPr lang="en-US" sz="2200" b="1" dirty="0">
                <a:solidFill>
                  <a:schemeClr val="tx1"/>
                </a:solidFill>
                <a:latin typeface="Trebuchet MS" panose="020B0603020202020204" pitchFamily="34" charset="0"/>
              </a:rPr>
              <a:t>Question</a:t>
            </a:r>
            <a:r>
              <a:rPr lang="en-US" sz="2200" dirty="0">
                <a:solidFill>
                  <a:schemeClr val="tx1"/>
                </a:solidFill>
                <a:latin typeface="Trebuchet MS" panose="020B0603020202020204" pitchFamily="34" charset="0"/>
              </a:rPr>
              <a:t>: </a:t>
            </a:r>
          </a:p>
          <a:p>
            <a:pPr algn="ctr"/>
            <a:r>
              <a:rPr lang="en-US" sz="2200" dirty="0">
                <a:solidFill>
                  <a:schemeClr val="tx1"/>
                </a:solidFill>
                <a:latin typeface="Trebuchet MS" panose="020B0603020202020204" pitchFamily="34" charset="0"/>
              </a:rPr>
              <a:t>What would you like to see implemented in the future to develop teamwork?</a:t>
            </a:r>
          </a:p>
        </p:txBody>
      </p:sp>
      <p:sp>
        <p:nvSpPr>
          <p:cNvPr id="11" name="TextBox 10">
            <a:extLst>
              <a:ext uri="{FF2B5EF4-FFF2-40B4-BE49-F238E27FC236}">
                <a16:creationId xmlns:a16="http://schemas.microsoft.com/office/drawing/2014/main" id="{7025CDE9-0ADA-82AB-8827-B8019CD79BD5}"/>
              </a:ext>
            </a:extLst>
          </p:cNvPr>
          <p:cNvSpPr txBox="1"/>
          <p:nvPr/>
        </p:nvSpPr>
        <p:spPr>
          <a:xfrm>
            <a:off x="261270" y="6607099"/>
            <a:ext cx="7315201" cy="246221"/>
          </a:xfrm>
          <a:prstGeom prst="rect">
            <a:avLst/>
          </a:prstGeom>
          <a:noFill/>
        </p:spPr>
        <p:txBody>
          <a:bodyPr wrap="square">
            <a:spAutoFit/>
          </a:bodyPr>
          <a:lstStyle/>
          <a:p>
            <a:r>
              <a:rPr lang="en-US" sz="1000" dirty="0">
                <a:solidFill>
                  <a:schemeClr val="bg1"/>
                </a:solidFill>
              </a:rPr>
              <a:t>https://sidecarglobal.com/organizational-culture/place-process-dei-and-wellness-workplace-culture-in-2023/</a:t>
            </a:r>
          </a:p>
        </p:txBody>
      </p:sp>
    </p:spTree>
    <p:extLst>
      <p:ext uri="{BB962C8B-B14F-4D97-AF65-F5344CB8AC3E}">
        <p14:creationId xmlns:p14="http://schemas.microsoft.com/office/powerpoint/2010/main" val="68665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16D4-A5B8-898B-E21D-CB55CBCA5BCA}"/>
              </a:ext>
            </a:extLst>
          </p:cNvPr>
          <p:cNvSpPr>
            <a:spLocks noGrp="1"/>
          </p:cNvSpPr>
          <p:nvPr>
            <p:ph type="title"/>
          </p:nvPr>
        </p:nvSpPr>
        <p:spPr>
          <a:xfrm>
            <a:off x="1954570" y="494336"/>
            <a:ext cx="8911687" cy="704358"/>
          </a:xfrm>
        </p:spPr>
        <p:txBody>
          <a:bodyPr/>
          <a:lstStyle/>
          <a:p>
            <a:pPr algn="ctr"/>
            <a:r>
              <a:rPr lang="en-US" sz="3600" b="1" dirty="0">
                <a:solidFill>
                  <a:schemeClr val="tx1"/>
                </a:solidFill>
                <a:latin typeface="Trebuchet MS" panose="020B0603020202020204" pitchFamily="34" charset="0"/>
              </a:rPr>
              <a:t>Define Roles and Responsibilities </a:t>
            </a:r>
            <a:endParaRPr lang="en-US" dirty="0"/>
          </a:p>
        </p:txBody>
      </p:sp>
      <p:pic>
        <p:nvPicPr>
          <p:cNvPr id="8" name="Picture 7">
            <a:extLst>
              <a:ext uri="{FF2B5EF4-FFF2-40B4-BE49-F238E27FC236}">
                <a16:creationId xmlns:a16="http://schemas.microsoft.com/office/drawing/2014/main" id="{FA218DC4-1BEC-012F-2BD6-B7CAEB72FEE4}"/>
              </a:ext>
            </a:extLst>
          </p:cNvPr>
          <p:cNvPicPr>
            <a:picLocks noChangeAspect="1"/>
          </p:cNvPicPr>
          <p:nvPr/>
        </p:nvPicPr>
        <p:blipFill>
          <a:blip r:embed="rId3"/>
          <a:stretch>
            <a:fillRect/>
          </a:stretch>
        </p:blipFill>
        <p:spPr>
          <a:xfrm>
            <a:off x="1074702" y="1603243"/>
            <a:ext cx="5142426" cy="4599945"/>
          </a:xfrm>
          <a:prstGeom prst="rect">
            <a:avLst/>
          </a:prstGeom>
          <a:ln>
            <a:solidFill>
              <a:schemeClr val="tx1"/>
            </a:solidFill>
          </a:ln>
        </p:spPr>
      </p:pic>
      <p:sp>
        <p:nvSpPr>
          <p:cNvPr id="11" name="TextBox 10">
            <a:extLst>
              <a:ext uri="{FF2B5EF4-FFF2-40B4-BE49-F238E27FC236}">
                <a16:creationId xmlns:a16="http://schemas.microsoft.com/office/drawing/2014/main" id="{3C6CEC9D-A92A-3E26-9360-1E7C1D231184}"/>
              </a:ext>
            </a:extLst>
          </p:cNvPr>
          <p:cNvSpPr txBox="1"/>
          <p:nvPr/>
        </p:nvSpPr>
        <p:spPr>
          <a:xfrm>
            <a:off x="776378" y="6263636"/>
            <a:ext cx="1642589" cy="200055"/>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Calibri" panose="020F0502020204030204"/>
                <a:ea typeface="+mn-ea"/>
                <a:cs typeface="+mn-cs"/>
              </a:rPr>
              <a:t>Figure Credit to West University Place</a:t>
            </a:r>
          </a:p>
        </p:txBody>
      </p:sp>
      <p:sp>
        <p:nvSpPr>
          <p:cNvPr id="12" name="TextBox 11">
            <a:extLst>
              <a:ext uri="{FF2B5EF4-FFF2-40B4-BE49-F238E27FC236}">
                <a16:creationId xmlns:a16="http://schemas.microsoft.com/office/drawing/2014/main" id="{FB5441E1-9FFD-B407-CC5B-A1529F10A2EB}"/>
              </a:ext>
            </a:extLst>
          </p:cNvPr>
          <p:cNvSpPr txBox="1"/>
          <p:nvPr/>
        </p:nvSpPr>
        <p:spPr>
          <a:xfrm>
            <a:off x="6664987" y="1603243"/>
            <a:ext cx="4664740" cy="4324261"/>
          </a:xfrm>
          <a:prstGeom prst="rect">
            <a:avLst/>
          </a:prstGeom>
          <a:noFill/>
        </p:spPr>
        <p:txBody>
          <a:bodyPr wrap="square" rtlCol="0">
            <a:spAutoFit/>
          </a:bodyPr>
          <a:lstStyle/>
          <a:p>
            <a:pPr marL="285750" indent="-285750">
              <a:buFont typeface="Arial" panose="020B0604020202020204" pitchFamily="34" charset="0"/>
              <a:buChar char="•"/>
            </a:pPr>
            <a:r>
              <a:rPr lang="en-US" sz="2500" dirty="0">
                <a:latin typeface="Trebuchet MS" panose="020B0603020202020204" pitchFamily="34" charset="0"/>
              </a:rPr>
              <a:t>Familiarity with your role </a:t>
            </a:r>
          </a:p>
          <a:p>
            <a:pPr marL="285750" indent="-285750">
              <a:buFont typeface="Arial" panose="020B0604020202020204" pitchFamily="34" charset="0"/>
              <a:buChar char="•"/>
            </a:pPr>
            <a:endParaRPr lang="en-US" sz="2500" dirty="0">
              <a:latin typeface="Trebuchet MS" panose="020B0603020202020204" pitchFamily="34" charset="0"/>
            </a:endParaRPr>
          </a:p>
          <a:p>
            <a:pPr marL="285750" indent="-285750">
              <a:buFont typeface="Arial" panose="020B0604020202020204" pitchFamily="34" charset="0"/>
              <a:buChar char="•"/>
            </a:pPr>
            <a:r>
              <a:rPr lang="en-US" sz="2500" dirty="0">
                <a:latin typeface="Trebuchet MS" panose="020B0603020202020204" pitchFamily="34" charset="0"/>
              </a:rPr>
              <a:t>Know the basic functions of government </a:t>
            </a:r>
          </a:p>
          <a:p>
            <a:pPr marL="285750" indent="-285750">
              <a:buFont typeface="Arial" panose="020B0604020202020204" pitchFamily="34" charset="0"/>
              <a:buChar char="•"/>
            </a:pPr>
            <a:endParaRPr lang="en-US" sz="2500" dirty="0">
              <a:latin typeface="Trebuchet MS" panose="020B0603020202020204" pitchFamily="34" charset="0"/>
            </a:endParaRPr>
          </a:p>
          <a:p>
            <a:pPr marL="285750" indent="-285750">
              <a:buFont typeface="Arial" panose="020B0604020202020204" pitchFamily="34" charset="0"/>
              <a:buChar char="•"/>
            </a:pPr>
            <a:r>
              <a:rPr lang="en-US" sz="2500" dirty="0">
                <a:latin typeface="Trebuchet MS" panose="020B0603020202020204" pitchFamily="34" charset="0"/>
              </a:rPr>
              <a:t>Continue to learn</a:t>
            </a:r>
          </a:p>
          <a:p>
            <a:pPr marL="285750" indent="-285750">
              <a:buFont typeface="Arial" panose="020B0604020202020204" pitchFamily="34" charset="0"/>
              <a:buChar char="•"/>
            </a:pPr>
            <a:endParaRPr lang="en-US" sz="2500" dirty="0">
              <a:latin typeface="Trebuchet MS" panose="020B0603020202020204" pitchFamily="34" charset="0"/>
            </a:endParaRPr>
          </a:p>
          <a:p>
            <a:pPr marL="285750" indent="-285750">
              <a:buFont typeface="Arial" panose="020B0604020202020204" pitchFamily="34" charset="0"/>
              <a:buChar char="•"/>
            </a:pPr>
            <a:r>
              <a:rPr lang="en-US" sz="2500" dirty="0">
                <a:latin typeface="Trebuchet MS" panose="020B0603020202020204" pitchFamily="34" charset="0"/>
              </a:rPr>
              <a:t>Review governing documents regularly no matter how long you’ve been an elected official</a:t>
            </a:r>
          </a:p>
        </p:txBody>
      </p:sp>
    </p:spTree>
    <p:extLst>
      <p:ext uri="{BB962C8B-B14F-4D97-AF65-F5344CB8AC3E}">
        <p14:creationId xmlns:p14="http://schemas.microsoft.com/office/powerpoint/2010/main" val="3509373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1D3B-F796-026D-50F3-932E72872F81}"/>
              </a:ext>
            </a:extLst>
          </p:cNvPr>
          <p:cNvSpPr>
            <a:spLocks noGrp="1"/>
          </p:cNvSpPr>
          <p:nvPr>
            <p:ph type="title"/>
          </p:nvPr>
        </p:nvSpPr>
        <p:spPr>
          <a:xfrm>
            <a:off x="2040834" y="306333"/>
            <a:ext cx="9794608" cy="763342"/>
          </a:xfrm>
        </p:spPr>
        <p:txBody>
          <a:bodyPr/>
          <a:lstStyle/>
          <a:p>
            <a:r>
              <a:rPr lang="en-US" sz="3600" b="1" dirty="0">
                <a:solidFill>
                  <a:schemeClr val="tx1"/>
                </a:solidFill>
                <a:latin typeface="Trebuchet MS" panose="020B0603020202020204" pitchFamily="34" charset="0"/>
              </a:rPr>
              <a:t>Consistently Evaluate Policy Implementation </a:t>
            </a:r>
            <a:endParaRPr lang="en-US" dirty="0"/>
          </a:p>
        </p:txBody>
      </p:sp>
      <p:sp>
        <p:nvSpPr>
          <p:cNvPr id="7" name="TextBox 6">
            <a:extLst>
              <a:ext uri="{FF2B5EF4-FFF2-40B4-BE49-F238E27FC236}">
                <a16:creationId xmlns:a16="http://schemas.microsoft.com/office/drawing/2014/main" id="{0001BC85-17A1-AFD6-AAC6-9A61A6AB3CF6}"/>
              </a:ext>
            </a:extLst>
          </p:cNvPr>
          <p:cNvSpPr txBox="1"/>
          <p:nvPr/>
        </p:nvSpPr>
        <p:spPr>
          <a:xfrm>
            <a:off x="5344088" y="1843950"/>
            <a:ext cx="6198337" cy="3477875"/>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rebuchet MS" panose="020B0603020202020204" pitchFamily="34" charset="0"/>
              </a:rPr>
              <a:t>Who provides updates of your overall progress? </a:t>
            </a:r>
          </a:p>
          <a:p>
            <a:pPr marL="742950" lvl="1" indent="-285750">
              <a:buFont typeface="Arial" panose="020B0604020202020204" pitchFamily="34" charset="0"/>
              <a:buChar char="•"/>
            </a:pPr>
            <a:r>
              <a:rPr lang="en-US" sz="2200" dirty="0">
                <a:latin typeface="Trebuchet MS" panose="020B0603020202020204" pitchFamily="34" charset="0"/>
              </a:rPr>
              <a:t>What frequency?</a:t>
            </a:r>
          </a:p>
          <a:p>
            <a:pPr marL="285750" indent="-285750">
              <a:buFont typeface="Arial" panose="020B0604020202020204" pitchFamily="34" charset="0"/>
              <a:buChar char="•"/>
            </a:pPr>
            <a:endParaRPr lang="en-US" sz="2200" dirty="0">
              <a:latin typeface="Trebuchet MS" panose="020B0603020202020204" pitchFamily="34" charset="0"/>
            </a:endParaRPr>
          </a:p>
          <a:p>
            <a:pPr marL="285750" indent="-285750">
              <a:buFont typeface="Arial" panose="020B0604020202020204" pitchFamily="34" charset="0"/>
              <a:buChar char="•"/>
            </a:pPr>
            <a:endParaRPr lang="en-US" sz="2200" dirty="0">
              <a:latin typeface="Trebuchet MS" panose="020B0603020202020204" pitchFamily="34" charset="0"/>
            </a:endParaRPr>
          </a:p>
          <a:p>
            <a:pPr marL="285750" indent="-285750">
              <a:buFont typeface="Arial" panose="020B0604020202020204" pitchFamily="34" charset="0"/>
              <a:buChar char="•"/>
            </a:pPr>
            <a:r>
              <a:rPr lang="en-US" sz="2200" dirty="0">
                <a:latin typeface="Trebuchet MS" panose="020B0603020202020204" pitchFamily="34" charset="0"/>
              </a:rPr>
              <a:t>Is there a practice of feedback to each other and to city staff related to policy?</a:t>
            </a:r>
          </a:p>
          <a:p>
            <a:pPr marL="742950" lvl="1" indent="-285750">
              <a:buFont typeface="Arial" panose="020B0604020202020204" pitchFamily="34" charset="0"/>
              <a:buChar char="•"/>
            </a:pPr>
            <a:r>
              <a:rPr lang="en-US" sz="2200" dirty="0">
                <a:latin typeface="Trebuchet MS" panose="020B0603020202020204" pitchFamily="34" charset="0"/>
              </a:rPr>
              <a:t>What frequency?</a:t>
            </a:r>
          </a:p>
          <a:p>
            <a:pPr marL="285750" indent="-285750">
              <a:buFont typeface="Arial" panose="020B0604020202020204" pitchFamily="34" charset="0"/>
              <a:buChar char="•"/>
            </a:pPr>
            <a:endParaRPr lang="en-US" sz="2200" dirty="0">
              <a:latin typeface="Trebuchet MS" panose="020B0603020202020204" pitchFamily="34" charset="0"/>
            </a:endParaRPr>
          </a:p>
          <a:p>
            <a:endParaRPr lang="en-US" sz="2200" dirty="0">
              <a:latin typeface="Trebuchet MS" panose="020B0603020202020204" pitchFamily="34" charset="0"/>
            </a:endParaRPr>
          </a:p>
        </p:txBody>
      </p:sp>
      <p:pic>
        <p:nvPicPr>
          <p:cNvPr id="5" name="Graphic 4" descr="Presentation with checklist with solid fill">
            <a:extLst>
              <a:ext uri="{FF2B5EF4-FFF2-40B4-BE49-F238E27FC236}">
                <a16:creationId xmlns:a16="http://schemas.microsoft.com/office/drawing/2014/main" id="{9257850B-A8E0-263C-7AB9-41FCC7324E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7110" y="1624403"/>
            <a:ext cx="4205221" cy="4205221"/>
          </a:xfrm>
          <a:prstGeom prst="rect">
            <a:avLst/>
          </a:prstGeom>
        </p:spPr>
      </p:pic>
    </p:spTree>
    <p:extLst>
      <p:ext uri="{BB962C8B-B14F-4D97-AF65-F5344CB8AC3E}">
        <p14:creationId xmlns:p14="http://schemas.microsoft.com/office/powerpoint/2010/main" val="1205807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376A-E2B9-F3BC-D238-4B837C8F5AAC}"/>
              </a:ext>
            </a:extLst>
          </p:cNvPr>
          <p:cNvSpPr>
            <a:spLocks noGrp="1"/>
          </p:cNvSpPr>
          <p:nvPr>
            <p:ph type="title"/>
          </p:nvPr>
        </p:nvSpPr>
        <p:spPr>
          <a:xfrm>
            <a:off x="2066138" y="493438"/>
            <a:ext cx="8911687" cy="738864"/>
          </a:xfrm>
        </p:spPr>
        <p:txBody>
          <a:bodyPr/>
          <a:lstStyle/>
          <a:p>
            <a:pPr algn="ctr"/>
            <a:r>
              <a:rPr lang="en-US" sz="3600" b="1" dirty="0">
                <a:solidFill>
                  <a:schemeClr val="tx1"/>
                </a:solidFill>
                <a:latin typeface="Trebuchet MS" panose="020B0603020202020204" pitchFamily="34" charset="0"/>
              </a:rPr>
              <a:t>Allocate Time Appropriately</a:t>
            </a:r>
            <a:endParaRPr lang="en-US" dirty="0"/>
          </a:p>
        </p:txBody>
      </p:sp>
      <p:grpSp>
        <p:nvGrpSpPr>
          <p:cNvPr id="4" name="Group 3">
            <a:extLst>
              <a:ext uri="{FF2B5EF4-FFF2-40B4-BE49-F238E27FC236}">
                <a16:creationId xmlns:a16="http://schemas.microsoft.com/office/drawing/2014/main" id="{F8F8FBB6-5B42-354B-4049-D397D75CEFA9}"/>
              </a:ext>
            </a:extLst>
          </p:cNvPr>
          <p:cNvGrpSpPr/>
          <p:nvPr/>
        </p:nvGrpSpPr>
        <p:grpSpPr>
          <a:xfrm>
            <a:off x="3531079" y="1520454"/>
            <a:ext cx="2725180" cy="2275840"/>
            <a:chOff x="1869439" y="514773"/>
            <a:chExt cx="2113280" cy="2113280"/>
          </a:xfrm>
        </p:grpSpPr>
        <p:sp>
          <p:nvSpPr>
            <p:cNvPr id="14" name="Rectangle: Rounded Corners 13">
              <a:extLst>
                <a:ext uri="{FF2B5EF4-FFF2-40B4-BE49-F238E27FC236}">
                  <a16:creationId xmlns:a16="http://schemas.microsoft.com/office/drawing/2014/main" id="{79041262-192B-9411-0A5E-1A356EED4ADE}"/>
                </a:ext>
              </a:extLst>
            </p:cNvPr>
            <p:cNvSpPr/>
            <p:nvPr/>
          </p:nvSpPr>
          <p:spPr>
            <a:xfrm>
              <a:off x="1869439" y="514773"/>
              <a:ext cx="2113280" cy="2113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15" name="Rectangle: Rounded Corners 4">
              <a:extLst>
                <a:ext uri="{FF2B5EF4-FFF2-40B4-BE49-F238E27FC236}">
                  <a16:creationId xmlns:a16="http://schemas.microsoft.com/office/drawing/2014/main" id="{59906AF5-B05C-C261-C4E1-180C2CB2D41F}"/>
                </a:ext>
              </a:extLst>
            </p:cNvPr>
            <p:cNvSpPr txBox="1"/>
            <p:nvPr/>
          </p:nvSpPr>
          <p:spPr>
            <a:xfrm>
              <a:off x="1972601" y="617935"/>
              <a:ext cx="190695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Goal Setting</a:t>
              </a:r>
            </a:p>
            <a:p>
              <a:pPr marL="0" lvl="0" indent="0" algn="ctr" defTabSz="1155700">
                <a:lnSpc>
                  <a:spcPct val="90000"/>
                </a:lnSpc>
                <a:spcBef>
                  <a:spcPct val="0"/>
                </a:spcBef>
                <a:spcAft>
                  <a:spcPct val="35000"/>
                </a:spcAft>
                <a:buNone/>
              </a:pPr>
              <a:r>
                <a:rPr lang="en-US" sz="1500" kern="1200" dirty="0">
                  <a:solidFill>
                    <a:schemeClr val="bg1"/>
                  </a:solidFill>
                </a:rPr>
                <a:t>(Annually)</a:t>
              </a:r>
            </a:p>
          </p:txBody>
        </p:sp>
      </p:grpSp>
      <p:grpSp>
        <p:nvGrpSpPr>
          <p:cNvPr id="5" name="Group 4">
            <a:extLst>
              <a:ext uri="{FF2B5EF4-FFF2-40B4-BE49-F238E27FC236}">
                <a16:creationId xmlns:a16="http://schemas.microsoft.com/office/drawing/2014/main" id="{6B6249B1-57DF-74EE-7B52-DC5B69CA012B}"/>
              </a:ext>
            </a:extLst>
          </p:cNvPr>
          <p:cNvGrpSpPr/>
          <p:nvPr/>
        </p:nvGrpSpPr>
        <p:grpSpPr>
          <a:xfrm>
            <a:off x="6725333" y="1445504"/>
            <a:ext cx="3018274" cy="2438398"/>
            <a:chOff x="4145280" y="514773"/>
            <a:chExt cx="2113280" cy="2113280"/>
          </a:xfrm>
        </p:grpSpPr>
        <p:sp>
          <p:nvSpPr>
            <p:cNvPr id="12" name="Rectangle: Rounded Corners 11">
              <a:extLst>
                <a:ext uri="{FF2B5EF4-FFF2-40B4-BE49-F238E27FC236}">
                  <a16:creationId xmlns:a16="http://schemas.microsoft.com/office/drawing/2014/main" id="{5191DA41-675F-8F47-F9A5-3DE5B5CF8BFA}"/>
                </a:ext>
              </a:extLst>
            </p:cNvPr>
            <p:cNvSpPr/>
            <p:nvPr/>
          </p:nvSpPr>
          <p:spPr>
            <a:xfrm>
              <a:off x="4145280" y="514773"/>
              <a:ext cx="2113280" cy="2113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13" name="Rectangle: Rounded Corners 6">
              <a:extLst>
                <a:ext uri="{FF2B5EF4-FFF2-40B4-BE49-F238E27FC236}">
                  <a16:creationId xmlns:a16="http://schemas.microsoft.com/office/drawing/2014/main" id="{D865DC80-2D18-3A4A-4DA3-556B0B1E53F3}"/>
                </a:ext>
              </a:extLst>
            </p:cNvPr>
            <p:cNvSpPr txBox="1"/>
            <p:nvPr/>
          </p:nvSpPr>
          <p:spPr>
            <a:xfrm>
              <a:off x="4248442" y="617935"/>
              <a:ext cx="190695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Exploration &amp; Analysis</a:t>
              </a:r>
            </a:p>
            <a:p>
              <a:pPr marL="0" lvl="0" indent="0" algn="ctr" defTabSz="1155700">
                <a:lnSpc>
                  <a:spcPct val="90000"/>
                </a:lnSpc>
                <a:spcBef>
                  <a:spcPct val="0"/>
                </a:spcBef>
                <a:spcAft>
                  <a:spcPct val="35000"/>
                </a:spcAft>
                <a:buNone/>
              </a:pPr>
              <a:r>
                <a:rPr lang="en-US" sz="1500" kern="1200" dirty="0">
                  <a:solidFill>
                    <a:schemeClr val="bg1"/>
                  </a:solidFill>
                </a:rPr>
                <a:t>(Work Session)</a:t>
              </a:r>
            </a:p>
          </p:txBody>
        </p:sp>
      </p:grpSp>
      <p:grpSp>
        <p:nvGrpSpPr>
          <p:cNvPr id="6" name="Group 5">
            <a:extLst>
              <a:ext uri="{FF2B5EF4-FFF2-40B4-BE49-F238E27FC236}">
                <a16:creationId xmlns:a16="http://schemas.microsoft.com/office/drawing/2014/main" id="{732B0F69-7DD3-10DD-3501-9A01BEAA0050}"/>
              </a:ext>
            </a:extLst>
          </p:cNvPr>
          <p:cNvGrpSpPr/>
          <p:nvPr/>
        </p:nvGrpSpPr>
        <p:grpSpPr>
          <a:xfrm>
            <a:off x="3597595" y="3958852"/>
            <a:ext cx="2725179" cy="2405709"/>
            <a:chOff x="1869439" y="2790613"/>
            <a:chExt cx="2113280" cy="2113280"/>
          </a:xfrm>
        </p:grpSpPr>
        <p:sp>
          <p:nvSpPr>
            <p:cNvPr id="10" name="Rectangle: Rounded Corners 9">
              <a:extLst>
                <a:ext uri="{FF2B5EF4-FFF2-40B4-BE49-F238E27FC236}">
                  <a16:creationId xmlns:a16="http://schemas.microsoft.com/office/drawing/2014/main" id="{AF9881C6-9F5B-5E39-505C-5E1528D5CF4E}"/>
                </a:ext>
              </a:extLst>
            </p:cNvPr>
            <p:cNvSpPr/>
            <p:nvPr/>
          </p:nvSpPr>
          <p:spPr>
            <a:xfrm>
              <a:off x="1869439" y="2790613"/>
              <a:ext cx="2113280" cy="2113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11" name="Rectangle: Rounded Corners 8">
              <a:extLst>
                <a:ext uri="{FF2B5EF4-FFF2-40B4-BE49-F238E27FC236}">
                  <a16:creationId xmlns:a16="http://schemas.microsoft.com/office/drawing/2014/main" id="{6F45CC1D-B97B-482E-D6F8-B9A6F50550A5}"/>
                </a:ext>
              </a:extLst>
            </p:cNvPr>
            <p:cNvSpPr txBox="1"/>
            <p:nvPr/>
          </p:nvSpPr>
          <p:spPr>
            <a:xfrm>
              <a:off x="1972601" y="2893775"/>
              <a:ext cx="190695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Disposition &amp; Legislation</a:t>
              </a:r>
            </a:p>
            <a:p>
              <a:pPr marL="0" lvl="0" indent="0" algn="ctr" defTabSz="1066800">
                <a:lnSpc>
                  <a:spcPct val="90000"/>
                </a:lnSpc>
                <a:spcBef>
                  <a:spcPct val="0"/>
                </a:spcBef>
                <a:spcAft>
                  <a:spcPct val="35000"/>
                </a:spcAft>
                <a:buNone/>
              </a:pPr>
              <a:r>
                <a:rPr lang="en-US" sz="1500" kern="1200" dirty="0">
                  <a:solidFill>
                    <a:schemeClr val="bg1"/>
                  </a:solidFill>
                </a:rPr>
                <a:t>(Public Meetings)</a:t>
              </a:r>
            </a:p>
          </p:txBody>
        </p:sp>
      </p:grpSp>
      <p:grpSp>
        <p:nvGrpSpPr>
          <p:cNvPr id="7" name="Group 6">
            <a:extLst>
              <a:ext uri="{FF2B5EF4-FFF2-40B4-BE49-F238E27FC236}">
                <a16:creationId xmlns:a16="http://schemas.microsoft.com/office/drawing/2014/main" id="{09B036AF-FFA3-0D67-48D9-3E898257E6D2}"/>
              </a:ext>
            </a:extLst>
          </p:cNvPr>
          <p:cNvGrpSpPr/>
          <p:nvPr/>
        </p:nvGrpSpPr>
        <p:grpSpPr>
          <a:xfrm>
            <a:off x="6795293" y="3971285"/>
            <a:ext cx="2866292" cy="2405709"/>
            <a:chOff x="4145280" y="2790613"/>
            <a:chExt cx="2113280" cy="2113280"/>
          </a:xfrm>
        </p:grpSpPr>
        <p:sp>
          <p:nvSpPr>
            <p:cNvPr id="8" name="Rectangle: Rounded Corners 7">
              <a:extLst>
                <a:ext uri="{FF2B5EF4-FFF2-40B4-BE49-F238E27FC236}">
                  <a16:creationId xmlns:a16="http://schemas.microsoft.com/office/drawing/2014/main" id="{A276F9D4-2A47-F0BA-70F4-E0FC15B22069}"/>
                </a:ext>
              </a:extLst>
            </p:cNvPr>
            <p:cNvSpPr/>
            <p:nvPr/>
          </p:nvSpPr>
          <p:spPr>
            <a:xfrm>
              <a:off x="4145280" y="2790613"/>
              <a:ext cx="2113280" cy="2113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9" name="Rectangle: Rounded Corners 10">
              <a:extLst>
                <a:ext uri="{FF2B5EF4-FFF2-40B4-BE49-F238E27FC236}">
                  <a16:creationId xmlns:a16="http://schemas.microsoft.com/office/drawing/2014/main" id="{1BCC4E0A-9879-D0A6-D3EF-C9BE2D264A27}"/>
                </a:ext>
              </a:extLst>
            </p:cNvPr>
            <p:cNvSpPr txBox="1"/>
            <p:nvPr/>
          </p:nvSpPr>
          <p:spPr>
            <a:xfrm>
              <a:off x="4248442" y="2893775"/>
              <a:ext cx="190695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Community Relations</a:t>
              </a:r>
            </a:p>
            <a:p>
              <a:pPr marL="0" lvl="0" indent="0" algn="ctr" defTabSz="1066800">
                <a:lnSpc>
                  <a:spcPct val="90000"/>
                </a:lnSpc>
                <a:spcBef>
                  <a:spcPct val="0"/>
                </a:spcBef>
                <a:spcAft>
                  <a:spcPct val="35000"/>
                </a:spcAft>
                <a:buNone/>
              </a:pPr>
              <a:r>
                <a:rPr lang="en-US" sz="1500" kern="1200" dirty="0">
                  <a:solidFill>
                    <a:schemeClr val="bg1"/>
                  </a:solidFill>
                </a:rPr>
                <a:t>(Town hall; city newsletters)</a:t>
              </a:r>
            </a:p>
          </p:txBody>
        </p:sp>
      </p:grpSp>
    </p:spTree>
    <p:extLst>
      <p:ext uri="{BB962C8B-B14F-4D97-AF65-F5344CB8AC3E}">
        <p14:creationId xmlns:p14="http://schemas.microsoft.com/office/powerpoint/2010/main" val="212299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FAF5-E34B-FD18-CA16-80F9BF24CC48}"/>
              </a:ext>
            </a:extLst>
          </p:cNvPr>
          <p:cNvSpPr>
            <a:spLocks noGrp="1"/>
          </p:cNvSpPr>
          <p:nvPr>
            <p:ph type="title"/>
          </p:nvPr>
        </p:nvSpPr>
        <p:spPr>
          <a:xfrm>
            <a:off x="2092593" y="306333"/>
            <a:ext cx="9599075" cy="935871"/>
          </a:xfrm>
        </p:spPr>
        <p:txBody>
          <a:bodyPr/>
          <a:lstStyle/>
          <a:p>
            <a:r>
              <a:rPr lang="en-US" sz="3600" b="1" dirty="0">
                <a:solidFill>
                  <a:schemeClr val="tx1"/>
                </a:solidFill>
                <a:latin typeface="Trebuchet MS" panose="020B0603020202020204" pitchFamily="34" charset="0"/>
              </a:rPr>
              <a:t>Adopt, Apply, Adhere to Procedural Rules</a:t>
            </a:r>
            <a:endParaRPr lang="en-US" dirty="0"/>
          </a:p>
        </p:txBody>
      </p:sp>
      <p:pic>
        <p:nvPicPr>
          <p:cNvPr id="5" name="Picture 4">
            <a:extLst>
              <a:ext uri="{FF2B5EF4-FFF2-40B4-BE49-F238E27FC236}">
                <a16:creationId xmlns:a16="http://schemas.microsoft.com/office/drawing/2014/main" id="{AF514C27-2443-FAA4-DD31-750ED8E3D7F8}"/>
              </a:ext>
            </a:extLst>
          </p:cNvPr>
          <p:cNvPicPr>
            <a:picLocks noChangeAspect="1"/>
          </p:cNvPicPr>
          <p:nvPr/>
        </p:nvPicPr>
        <p:blipFill>
          <a:blip r:embed="rId3"/>
          <a:stretch>
            <a:fillRect/>
          </a:stretch>
        </p:blipFill>
        <p:spPr>
          <a:xfrm>
            <a:off x="1845193" y="1332686"/>
            <a:ext cx="4250807" cy="5201728"/>
          </a:xfrm>
          <a:prstGeom prst="rect">
            <a:avLst/>
          </a:prstGeom>
          <a:ln w="28575">
            <a:solidFill>
              <a:schemeClr val="tx1"/>
            </a:solidFill>
          </a:ln>
        </p:spPr>
      </p:pic>
      <p:sp>
        <p:nvSpPr>
          <p:cNvPr id="7" name="TextBox 6">
            <a:extLst>
              <a:ext uri="{FF2B5EF4-FFF2-40B4-BE49-F238E27FC236}">
                <a16:creationId xmlns:a16="http://schemas.microsoft.com/office/drawing/2014/main" id="{10C02436-CFB6-AF1B-9FC2-028427D67BB0}"/>
              </a:ext>
            </a:extLst>
          </p:cNvPr>
          <p:cNvSpPr txBox="1"/>
          <p:nvPr/>
        </p:nvSpPr>
        <p:spPr>
          <a:xfrm>
            <a:off x="6596997" y="1516621"/>
            <a:ext cx="4791114"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rebuchet MS" panose="020B0603020202020204" pitchFamily="34" charset="0"/>
              </a:rPr>
              <a:t>When was the last time you reviewed your adopted your city council protocols and guidelines?</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Presiding officers: mayor and council president – are you comfortable in your role of running meetings?</a:t>
            </a:r>
          </a:p>
          <a:p>
            <a:pPr marL="742950" lvl="1" indent="-285750">
              <a:buFont typeface="Arial" panose="020B0604020202020204" pitchFamily="34" charset="0"/>
              <a:buChar char="•"/>
            </a:pPr>
            <a:r>
              <a:rPr lang="en-US" sz="2000" dirty="0">
                <a:latin typeface="Trebuchet MS" panose="020B0603020202020204" pitchFamily="34" charset="0"/>
              </a:rPr>
              <a:t>If not, what can you do to feel more comfortable?</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Councilors: are you familiar with your role to help meetings run efficiently?</a:t>
            </a:r>
          </a:p>
          <a:p>
            <a:pPr marL="742950" lvl="1" indent="-285750">
              <a:buFont typeface="Arial" panose="020B0604020202020204" pitchFamily="34" charset="0"/>
              <a:buChar char="•"/>
            </a:pPr>
            <a:r>
              <a:rPr lang="en-US" sz="2000" dirty="0">
                <a:latin typeface="Trebuchet MS" panose="020B0603020202020204" pitchFamily="34" charset="0"/>
              </a:rPr>
              <a:t>If not, what can you do to support your council?</a:t>
            </a:r>
          </a:p>
        </p:txBody>
      </p:sp>
    </p:spTree>
    <p:extLst>
      <p:ext uri="{BB962C8B-B14F-4D97-AF65-F5344CB8AC3E}">
        <p14:creationId xmlns:p14="http://schemas.microsoft.com/office/powerpoint/2010/main" val="2261223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3D0D-4186-F82D-73EE-BE5433B17B46}"/>
              </a:ext>
            </a:extLst>
          </p:cNvPr>
          <p:cNvSpPr>
            <a:spLocks noGrp="1"/>
          </p:cNvSpPr>
          <p:nvPr>
            <p:ph type="title"/>
          </p:nvPr>
        </p:nvSpPr>
        <p:spPr>
          <a:xfrm>
            <a:off x="2265121" y="242434"/>
            <a:ext cx="8911687" cy="704358"/>
          </a:xfrm>
        </p:spPr>
        <p:txBody>
          <a:bodyPr/>
          <a:lstStyle/>
          <a:p>
            <a:pPr algn="ctr"/>
            <a:r>
              <a:rPr lang="en-US" sz="3600" b="1" dirty="0">
                <a:solidFill>
                  <a:schemeClr val="tx1"/>
                </a:solidFill>
                <a:latin typeface="Trebuchet MS" panose="020B0603020202020204" pitchFamily="34" charset="0"/>
              </a:rPr>
              <a:t>Seek Objective Assessments </a:t>
            </a:r>
            <a:endParaRPr lang="en-US" dirty="0"/>
          </a:p>
        </p:txBody>
      </p:sp>
      <p:sp>
        <p:nvSpPr>
          <p:cNvPr id="5" name="TextBox 4">
            <a:extLst>
              <a:ext uri="{FF2B5EF4-FFF2-40B4-BE49-F238E27FC236}">
                <a16:creationId xmlns:a16="http://schemas.microsoft.com/office/drawing/2014/main" id="{D6E1830D-C140-B9D0-651C-286E08BB9E4A}"/>
              </a:ext>
            </a:extLst>
          </p:cNvPr>
          <p:cNvSpPr txBox="1"/>
          <p:nvPr/>
        </p:nvSpPr>
        <p:spPr>
          <a:xfrm>
            <a:off x="8539331" y="9007068"/>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www.mrgscience.com/ess-extended-essay.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95A0C3A-5900-0D21-CE06-73A48DAC839F}"/>
              </a:ext>
            </a:extLst>
          </p:cNvPr>
          <p:cNvSpPr txBox="1"/>
          <p:nvPr/>
        </p:nvSpPr>
        <p:spPr>
          <a:xfrm>
            <a:off x="393896" y="6415511"/>
            <a:ext cx="2841674" cy="200055"/>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https://www.culturemonkey.io/employee-engagement/dei-training/</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B499DBB-4BCC-A6BA-12D5-D22D24C23A08}"/>
              </a:ext>
            </a:extLst>
          </p:cNvPr>
          <p:cNvPicPr>
            <a:picLocks noChangeAspect="1"/>
          </p:cNvPicPr>
          <p:nvPr/>
        </p:nvPicPr>
        <p:blipFill>
          <a:blip r:embed="rId5"/>
          <a:stretch>
            <a:fillRect/>
          </a:stretch>
        </p:blipFill>
        <p:spPr>
          <a:xfrm>
            <a:off x="3125005" y="962130"/>
            <a:ext cx="6778650" cy="4933739"/>
          </a:xfrm>
          <a:prstGeom prst="rect">
            <a:avLst/>
          </a:prstGeom>
        </p:spPr>
      </p:pic>
    </p:spTree>
    <p:extLst>
      <p:ext uri="{BB962C8B-B14F-4D97-AF65-F5344CB8AC3E}">
        <p14:creationId xmlns:p14="http://schemas.microsoft.com/office/powerpoint/2010/main" val="3936890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0751AE-0629-5F46-247A-B7CD7D07EFEB}"/>
              </a:ext>
            </a:extLst>
          </p:cNvPr>
          <p:cNvSpPr>
            <a:spLocks noGrp="1"/>
          </p:cNvSpPr>
          <p:nvPr>
            <p:ph type="title"/>
          </p:nvPr>
        </p:nvSpPr>
        <p:spPr>
          <a:xfrm>
            <a:off x="2092056" y="330590"/>
            <a:ext cx="8912225" cy="704580"/>
          </a:xfrm>
        </p:spPr>
        <p:txBody>
          <a:bodyPr/>
          <a:lstStyle/>
          <a:p>
            <a:pPr algn="ctr"/>
            <a:r>
              <a:rPr lang="en-US" sz="3600" b="1" dirty="0">
                <a:solidFill>
                  <a:schemeClr val="tx1"/>
                </a:solidFill>
                <a:latin typeface="Trebuchet MS" panose="020B0603020202020204" pitchFamily="34" charset="0"/>
              </a:rPr>
              <a:t>Continue Education</a:t>
            </a:r>
            <a:endParaRPr lang="en-US" dirty="0"/>
          </a:p>
        </p:txBody>
      </p:sp>
      <p:grpSp>
        <p:nvGrpSpPr>
          <p:cNvPr id="5" name="Group 4">
            <a:extLst>
              <a:ext uri="{FF2B5EF4-FFF2-40B4-BE49-F238E27FC236}">
                <a16:creationId xmlns:a16="http://schemas.microsoft.com/office/drawing/2014/main" id="{659DF575-304E-A638-94BE-4E517F934F54}"/>
              </a:ext>
            </a:extLst>
          </p:cNvPr>
          <p:cNvGrpSpPr/>
          <p:nvPr/>
        </p:nvGrpSpPr>
        <p:grpSpPr>
          <a:xfrm>
            <a:off x="2121274" y="1462001"/>
            <a:ext cx="4636623" cy="907211"/>
            <a:chOff x="0" y="63099"/>
            <a:chExt cx="6627812" cy="702000"/>
          </a:xfrm>
        </p:grpSpPr>
        <p:sp>
          <p:nvSpPr>
            <p:cNvPr id="6" name="Rectangle: Rounded Corners 5">
              <a:extLst>
                <a:ext uri="{FF2B5EF4-FFF2-40B4-BE49-F238E27FC236}">
                  <a16:creationId xmlns:a16="http://schemas.microsoft.com/office/drawing/2014/main" id="{1C5C1BA9-E5A5-4955-BA50-DA1B3327301A}"/>
                </a:ext>
              </a:extLst>
            </p:cNvPr>
            <p:cNvSpPr/>
            <p:nvPr/>
          </p:nvSpPr>
          <p:spPr>
            <a:xfrm>
              <a:off x="0" y="630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0C4DF353-D247-92EA-F1AC-4A30D552906E}"/>
                </a:ext>
              </a:extLst>
            </p:cNvPr>
            <p:cNvSpPr txBox="1"/>
            <p:nvPr/>
          </p:nvSpPr>
          <p:spPr>
            <a:xfrm>
              <a:off x="34270" y="973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500" b="1" kern="1200" dirty="0">
                  <a:solidFill>
                    <a:schemeClr val="bg1"/>
                  </a:solidFill>
                  <a:latin typeface="Trebuchet MS" panose="020B0603020202020204" pitchFamily="34" charset="0"/>
                </a:rPr>
                <a:t>Identify Y</a:t>
              </a:r>
              <a:r>
                <a:rPr lang="en-US" sz="3500" b="1" dirty="0">
                  <a:solidFill>
                    <a:schemeClr val="bg1"/>
                  </a:solidFill>
                  <a:latin typeface="Trebuchet MS" panose="020B0603020202020204" pitchFamily="34" charset="0"/>
                </a:rPr>
                <a:t>our Role</a:t>
              </a:r>
              <a:endParaRPr lang="en-US" sz="3500" b="1" kern="1200" dirty="0">
                <a:solidFill>
                  <a:schemeClr val="bg1"/>
                </a:solidFill>
                <a:latin typeface="Trebuchet MS" panose="020B0603020202020204" pitchFamily="34" charset="0"/>
              </a:endParaRPr>
            </a:p>
          </p:txBody>
        </p:sp>
      </p:grpSp>
      <p:grpSp>
        <p:nvGrpSpPr>
          <p:cNvPr id="8" name="Group 7">
            <a:extLst>
              <a:ext uri="{FF2B5EF4-FFF2-40B4-BE49-F238E27FC236}">
                <a16:creationId xmlns:a16="http://schemas.microsoft.com/office/drawing/2014/main" id="{0225222D-7211-9249-DA98-D07F9F8F98E9}"/>
              </a:ext>
            </a:extLst>
          </p:cNvPr>
          <p:cNvGrpSpPr/>
          <p:nvPr/>
        </p:nvGrpSpPr>
        <p:grpSpPr>
          <a:xfrm>
            <a:off x="2204245" y="2731116"/>
            <a:ext cx="4636623" cy="907211"/>
            <a:chOff x="0" y="63099"/>
            <a:chExt cx="6627812" cy="702000"/>
          </a:xfrm>
        </p:grpSpPr>
        <p:sp>
          <p:nvSpPr>
            <p:cNvPr id="9" name="Rectangle: Rounded Corners 8">
              <a:extLst>
                <a:ext uri="{FF2B5EF4-FFF2-40B4-BE49-F238E27FC236}">
                  <a16:creationId xmlns:a16="http://schemas.microsoft.com/office/drawing/2014/main" id="{2E840B09-A4A2-1944-478C-1398AE6E8996}"/>
                </a:ext>
              </a:extLst>
            </p:cNvPr>
            <p:cNvSpPr/>
            <p:nvPr/>
          </p:nvSpPr>
          <p:spPr>
            <a:xfrm>
              <a:off x="0" y="630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B08DBA4D-F757-842F-B7A9-C9609AD3B053}"/>
                </a:ext>
              </a:extLst>
            </p:cNvPr>
            <p:cNvSpPr txBox="1"/>
            <p:nvPr/>
          </p:nvSpPr>
          <p:spPr>
            <a:xfrm>
              <a:off x="34269" y="973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dirty="0">
                  <a:solidFill>
                    <a:schemeClr val="bg1"/>
                  </a:solidFill>
                  <a:latin typeface="Trebuchet MS" panose="020B0603020202020204" pitchFamily="34" charset="0"/>
                </a:rPr>
                <a:t>What are the Skills Needed?</a:t>
              </a:r>
              <a:endParaRPr lang="en-US" sz="3000" b="1" kern="1200" dirty="0">
                <a:solidFill>
                  <a:schemeClr val="bg1"/>
                </a:solidFill>
                <a:latin typeface="Trebuchet MS" panose="020B0603020202020204" pitchFamily="34" charset="0"/>
              </a:endParaRPr>
            </a:p>
          </p:txBody>
        </p:sp>
      </p:grpSp>
      <p:grpSp>
        <p:nvGrpSpPr>
          <p:cNvPr id="11" name="Group 10">
            <a:extLst>
              <a:ext uri="{FF2B5EF4-FFF2-40B4-BE49-F238E27FC236}">
                <a16:creationId xmlns:a16="http://schemas.microsoft.com/office/drawing/2014/main" id="{E2D13004-2E27-D761-3140-D20E5302A6F1}"/>
              </a:ext>
            </a:extLst>
          </p:cNvPr>
          <p:cNvGrpSpPr/>
          <p:nvPr/>
        </p:nvGrpSpPr>
        <p:grpSpPr>
          <a:xfrm>
            <a:off x="2228219" y="4020872"/>
            <a:ext cx="4636623" cy="907211"/>
            <a:chOff x="0" y="63099"/>
            <a:chExt cx="6627812" cy="702000"/>
          </a:xfrm>
        </p:grpSpPr>
        <p:sp>
          <p:nvSpPr>
            <p:cNvPr id="12" name="Rectangle: Rounded Corners 11">
              <a:extLst>
                <a:ext uri="{FF2B5EF4-FFF2-40B4-BE49-F238E27FC236}">
                  <a16:creationId xmlns:a16="http://schemas.microsoft.com/office/drawing/2014/main" id="{A75F7CE8-C609-6248-2DEF-00A12477F421}"/>
                </a:ext>
              </a:extLst>
            </p:cNvPr>
            <p:cNvSpPr/>
            <p:nvPr/>
          </p:nvSpPr>
          <p:spPr>
            <a:xfrm>
              <a:off x="0" y="630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F6ADE0D1-4D16-068F-C4D6-B2E2A5220688}"/>
                </a:ext>
              </a:extLst>
            </p:cNvPr>
            <p:cNvSpPr txBox="1"/>
            <p:nvPr/>
          </p:nvSpPr>
          <p:spPr>
            <a:xfrm>
              <a:off x="34269" y="973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500" b="1" dirty="0">
                  <a:solidFill>
                    <a:schemeClr val="bg1"/>
                  </a:solidFill>
                  <a:latin typeface="Trebuchet MS" panose="020B0603020202020204" pitchFamily="34" charset="0"/>
                </a:rPr>
                <a:t>Develop Skills  </a:t>
              </a:r>
              <a:endParaRPr lang="en-US" sz="3500" b="1" kern="1200" dirty="0">
                <a:solidFill>
                  <a:schemeClr val="bg1"/>
                </a:solidFill>
                <a:latin typeface="Trebuchet MS" panose="020B0603020202020204" pitchFamily="34" charset="0"/>
              </a:endParaRPr>
            </a:p>
          </p:txBody>
        </p:sp>
      </p:grpSp>
      <p:grpSp>
        <p:nvGrpSpPr>
          <p:cNvPr id="14" name="Group 13">
            <a:extLst>
              <a:ext uri="{FF2B5EF4-FFF2-40B4-BE49-F238E27FC236}">
                <a16:creationId xmlns:a16="http://schemas.microsoft.com/office/drawing/2014/main" id="{616F0729-3104-7684-FC19-3DC1D1E3130D}"/>
              </a:ext>
            </a:extLst>
          </p:cNvPr>
          <p:cNvGrpSpPr/>
          <p:nvPr/>
        </p:nvGrpSpPr>
        <p:grpSpPr>
          <a:xfrm>
            <a:off x="2252193" y="5334273"/>
            <a:ext cx="4636623" cy="907211"/>
            <a:chOff x="0" y="63099"/>
            <a:chExt cx="6627812" cy="702000"/>
          </a:xfrm>
        </p:grpSpPr>
        <p:sp>
          <p:nvSpPr>
            <p:cNvPr id="15" name="Rectangle: Rounded Corners 14">
              <a:extLst>
                <a:ext uri="{FF2B5EF4-FFF2-40B4-BE49-F238E27FC236}">
                  <a16:creationId xmlns:a16="http://schemas.microsoft.com/office/drawing/2014/main" id="{678BB913-B3FF-8549-6B26-B8C120762E75}"/>
                </a:ext>
              </a:extLst>
            </p:cNvPr>
            <p:cNvSpPr/>
            <p:nvPr/>
          </p:nvSpPr>
          <p:spPr>
            <a:xfrm>
              <a:off x="0" y="63099"/>
              <a:ext cx="6627812" cy="70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4E148472-0730-19D4-3C64-26AE63405BA5}"/>
                </a:ext>
              </a:extLst>
            </p:cNvPr>
            <p:cNvSpPr txBox="1"/>
            <p:nvPr/>
          </p:nvSpPr>
          <p:spPr>
            <a:xfrm>
              <a:off x="34269" y="97368"/>
              <a:ext cx="6559274" cy="63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4000" b="1" kern="1200" dirty="0">
                  <a:solidFill>
                    <a:schemeClr val="bg1"/>
                  </a:solidFill>
                  <a:latin typeface="Trebuchet MS" panose="020B0603020202020204" pitchFamily="34" charset="0"/>
                </a:rPr>
                <a:t>Learn as a Group</a:t>
              </a:r>
            </a:p>
          </p:txBody>
        </p:sp>
      </p:grpSp>
      <p:sp>
        <p:nvSpPr>
          <p:cNvPr id="2" name="TextBox 1">
            <a:extLst>
              <a:ext uri="{FF2B5EF4-FFF2-40B4-BE49-F238E27FC236}">
                <a16:creationId xmlns:a16="http://schemas.microsoft.com/office/drawing/2014/main" id="{C7BC5809-FD70-2615-662F-5A27C0FB2F3B}"/>
              </a:ext>
            </a:extLst>
          </p:cNvPr>
          <p:cNvSpPr txBox="1"/>
          <p:nvPr/>
        </p:nvSpPr>
        <p:spPr>
          <a:xfrm>
            <a:off x="7363326" y="1172098"/>
            <a:ext cx="4507831" cy="5355312"/>
          </a:xfrm>
          <a:prstGeom prst="rect">
            <a:avLst/>
          </a:prstGeom>
          <a:noFill/>
          <a:ln w="6350">
            <a:solidFill>
              <a:schemeClr val="tx1"/>
            </a:solidFill>
          </a:ln>
        </p:spPr>
        <p:txBody>
          <a:bodyPr wrap="square" rtlCol="0">
            <a:spAutoFit/>
          </a:bodyPr>
          <a:lstStyle/>
          <a:p>
            <a:pPr algn="ctr"/>
            <a:r>
              <a:rPr lang="en-US" b="1" u="sng" dirty="0"/>
              <a:t>LOC Trainings and Conferences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Elected Essentials</a:t>
            </a:r>
          </a:p>
          <a:p>
            <a:pPr marL="285750" indent="-285750">
              <a:buFont typeface="Arial" panose="020B0604020202020204" pitchFamily="34" charset="0"/>
              <a:buChar char="•"/>
            </a:pPr>
            <a:r>
              <a:rPr lang="en-US" dirty="0"/>
              <a:t>Municipal Fundamentals</a:t>
            </a:r>
          </a:p>
          <a:p>
            <a:pPr marL="285750" indent="-285750">
              <a:buFont typeface="Arial" panose="020B0604020202020204" pitchFamily="34" charset="0"/>
              <a:buChar char="•"/>
            </a:pPr>
            <a:r>
              <a:rPr lang="en-US" dirty="0"/>
              <a:t>On-Demand Trainings</a:t>
            </a:r>
          </a:p>
          <a:p>
            <a:pPr marL="285750" indent="-285750">
              <a:buFont typeface="Arial" panose="020B0604020202020204" pitchFamily="34" charset="0"/>
              <a:buChar char="•"/>
            </a:pPr>
            <a:r>
              <a:rPr lang="en-US" dirty="0"/>
              <a:t>Small Cities Meetings</a:t>
            </a:r>
          </a:p>
          <a:p>
            <a:pPr marL="285750" indent="-285750">
              <a:buFont typeface="Arial" panose="020B0604020202020204" pitchFamily="34" charset="0"/>
              <a:buChar char="•"/>
            </a:pPr>
            <a:r>
              <a:rPr lang="en-US" dirty="0"/>
              <a:t>Lobbying 101 Videos</a:t>
            </a:r>
          </a:p>
          <a:p>
            <a:pPr marL="285750" indent="-285750">
              <a:buFont typeface="Arial" panose="020B0604020202020204" pitchFamily="34" charset="0"/>
              <a:buChar char="•"/>
            </a:pPr>
            <a:r>
              <a:rPr lang="en-US" dirty="0"/>
              <a:t>City Day (odd years)</a:t>
            </a:r>
          </a:p>
          <a:p>
            <a:pPr marL="285750" indent="-285750">
              <a:buFont typeface="Arial" panose="020B0604020202020204" pitchFamily="34" charset="0"/>
              <a:buChar char="•"/>
            </a:pPr>
            <a:r>
              <a:rPr lang="en-US" dirty="0"/>
              <a:t>Conferences</a:t>
            </a:r>
          </a:p>
          <a:p>
            <a:pPr marL="742950" lvl="1" indent="-285750">
              <a:buFont typeface="Arial" panose="020B0604020202020204" pitchFamily="34" charset="0"/>
              <a:buChar char="•"/>
            </a:pPr>
            <a:r>
              <a:rPr lang="en-US" dirty="0"/>
              <a:t>Spring Conference (Klamath Falls)</a:t>
            </a:r>
          </a:p>
          <a:p>
            <a:pPr marL="742950" lvl="1" indent="-285750">
              <a:buFont typeface="Arial" panose="020B0604020202020204" pitchFamily="34" charset="0"/>
              <a:buChar char="•"/>
            </a:pPr>
            <a:r>
              <a:rPr lang="en-US" dirty="0"/>
              <a:t>Fall Conference (Bend)</a:t>
            </a:r>
          </a:p>
          <a:p>
            <a:pPr marL="742950" lvl="1" indent="-285750">
              <a:buFont typeface="Arial" panose="020B0604020202020204" pitchFamily="34" charset="0"/>
              <a:buChar char="•"/>
            </a:pPr>
            <a:r>
              <a:rPr lang="en-US" dirty="0"/>
              <a:t>Scholarships</a:t>
            </a:r>
          </a:p>
          <a:p>
            <a:pPr marL="285750" indent="-285750">
              <a:buFont typeface="Arial" panose="020B0604020202020204" pitchFamily="34" charset="0"/>
              <a:buChar char="•"/>
            </a:pPr>
            <a:r>
              <a:rPr lang="en-US" dirty="0"/>
              <a:t>Bulletin</a:t>
            </a:r>
          </a:p>
          <a:p>
            <a:pPr marL="285750" indent="-285750">
              <a:buFont typeface="Arial" panose="020B0604020202020204" pitchFamily="34" charset="0"/>
              <a:buChar char="•"/>
            </a:pPr>
            <a:r>
              <a:rPr lang="en-US" dirty="0"/>
              <a:t>Local Focus</a:t>
            </a:r>
          </a:p>
          <a:p>
            <a:pPr marL="285750" indent="-285750">
              <a:buFont typeface="Arial" panose="020B0604020202020204" pitchFamily="34" charset="0"/>
              <a:buChar char="•"/>
            </a:pPr>
            <a:r>
              <a:rPr lang="en-US" dirty="0"/>
              <a:t>Reference Library</a:t>
            </a:r>
          </a:p>
          <a:p>
            <a:pPr marL="285750" indent="-285750">
              <a:buFont typeface="Arial" panose="020B0604020202020204" pitchFamily="34" charset="0"/>
              <a:buChar char="•"/>
            </a:pPr>
            <a:r>
              <a:rPr lang="en-US" dirty="0"/>
              <a:t>Municipal Handbook</a:t>
            </a:r>
          </a:p>
          <a:p>
            <a:pPr marL="285750" indent="-285750">
              <a:buFont typeface="Arial" panose="020B0604020202020204" pitchFamily="34" charset="0"/>
              <a:buChar char="•"/>
            </a:pPr>
            <a:r>
              <a:rPr lang="en-US" dirty="0" err="1"/>
              <a:t>CityCounty</a:t>
            </a:r>
            <a:r>
              <a:rPr lang="en-US" dirty="0"/>
              <a:t> Insurance Services (CIS)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41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E83B0-6A1B-6BB1-AB63-1988AAEA340B}"/>
              </a:ext>
            </a:extLst>
          </p:cNvPr>
          <p:cNvSpPr txBox="1"/>
          <p:nvPr/>
        </p:nvSpPr>
        <p:spPr>
          <a:xfrm>
            <a:off x="2518172" y="598285"/>
            <a:ext cx="8354615" cy="948721"/>
          </a:xfrm>
          <a:prstGeom prst="rect">
            <a:avLst/>
          </a:prstGeom>
          <a:noFill/>
        </p:spPr>
        <p:txBody>
          <a:bodyPr wrap="square">
            <a:spAutoFit/>
          </a:bodyPr>
          <a:lstStyle/>
          <a:p>
            <a:pPr algn="ctr">
              <a:lnSpc>
                <a:spcPct val="160000"/>
              </a:lnSpc>
              <a:spcBef>
                <a:spcPts val="600"/>
              </a:spcBef>
              <a:spcAft>
                <a:spcPts val="600"/>
              </a:spcAft>
            </a:pPr>
            <a:r>
              <a:rPr lang="en-US" sz="4000" b="1" dirty="0">
                <a:latin typeface="Trebuchet MS" panose="020B0603020202020204" pitchFamily="34" charset="0"/>
                <a:ea typeface="+mj-ea"/>
                <a:cs typeface="+mj-cs"/>
              </a:rPr>
              <a:t>Form of Government</a:t>
            </a:r>
          </a:p>
        </p:txBody>
      </p:sp>
      <p:sp>
        <p:nvSpPr>
          <p:cNvPr id="6" name="TextBox 5">
            <a:extLst>
              <a:ext uri="{FF2B5EF4-FFF2-40B4-BE49-F238E27FC236}">
                <a16:creationId xmlns:a16="http://schemas.microsoft.com/office/drawing/2014/main" id="{AAD5D4BE-99AE-A179-F28B-420A31C27D6F}"/>
              </a:ext>
            </a:extLst>
          </p:cNvPr>
          <p:cNvSpPr txBox="1"/>
          <p:nvPr/>
        </p:nvSpPr>
        <p:spPr>
          <a:xfrm>
            <a:off x="1641574" y="2203341"/>
            <a:ext cx="10107810" cy="1092607"/>
          </a:xfrm>
          <a:prstGeom prst="rect">
            <a:avLst/>
          </a:prstGeom>
          <a:noFill/>
        </p:spPr>
        <p:txBody>
          <a:bodyPr wrap="square" rtlCol="0">
            <a:spAutoFit/>
          </a:bodyPr>
          <a:lstStyle/>
          <a:p>
            <a:pPr algn="ctr"/>
            <a:r>
              <a:rPr lang="en-US" sz="3500" b="1" dirty="0">
                <a:latin typeface="Trebuchet MS" panose="020B0603020202020204" pitchFamily="34" charset="0"/>
              </a:rPr>
              <a:t>Question</a:t>
            </a:r>
            <a:r>
              <a:rPr lang="en-US" sz="3500" dirty="0">
                <a:latin typeface="Trebuchet MS" panose="020B0603020202020204" pitchFamily="34" charset="0"/>
              </a:rPr>
              <a:t>: </a:t>
            </a:r>
          </a:p>
          <a:p>
            <a:pPr algn="ctr"/>
            <a:r>
              <a:rPr lang="en-US" sz="3000" dirty="0">
                <a:latin typeface="Trebuchet MS" panose="020B0603020202020204" pitchFamily="34" charset="0"/>
              </a:rPr>
              <a:t>Who here knows what form of government Silverton has?</a:t>
            </a:r>
            <a:endParaRPr lang="en-US" sz="3000" dirty="0"/>
          </a:p>
        </p:txBody>
      </p:sp>
      <p:sp>
        <p:nvSpPr>
          <p:cNvPr id="8" name="TextBox 7">
            <a:extLst>
              <a:ext uri="{FF2B5EF4-FFF2-40B4-BE49-F238E27FC236}">
                <a16:creationId xmlns:a16="http://schemas.microsoft.com/office/drawing/2014/main" id="{7D7B44BF-7D8B-9DBF-2574-2E533C3D0CB0}"/>
              </a:ext>
            </a:extLst>
          </p:cNvPr>
          <p:cNvSpPr txBox="1"/>
          <p:nvPr/>
        </p:nvSpPr>
        <p:spPr>
          <a:xfrm>
            <a:off x="2518172" y="3810800"/>
            <a:ext cx="8540353" cy="1554272"/>
          </a:xfrm>
          <a:prstGeom prst="rect">
            <a:avLst/>
          </a:prstGeom>
          <a:noFill/>
        </p:spPr>
        <p:txBody>
          <a:bodyPr wrap="square">
            <a:spAutoFit/>
          </a:bodyPr>
          <a:lstStyle/>
          <a:p>
            <a:pPr algn="ctr"/>
            <a:r>
              <a:rPr lang="en-US" sz="3500" b="1" dirty="0">
                <a:latin typeface="Trebuchet MS" panose="020B0603020202020204" pitchFamily="34" charset="0"/>
                <a:ea typeface="+mj-ea"/>
                <a:cs typeface="+mj-cs"/>
              </a:rPr>
              <a:t>Answer: </a:t>
            </a:r>
          </a:p>
          <a:p>
            <a:pPr algn="ctr"/>
            <a:r>
              <a:rPr lang="en-US" sz="3000" dirty="0">
                <a:latin typeface="Trebuchet MS" panose="020B0603020202020204" pitchFamily="34" charset="0"/>
                <a:ea typeface="+mj-ea"/>
                <a:cs typeface="+mj-cs"/>
              </a:rPr>
              <a:t>Charter, Chapter III – Form of Government</a:t>
            </a:r>
          </a:p>
          <a:p>
            <a:pPr lvl="1" algn="ctr"/>
            <a:r>
              <a:rPr lang="en-US" sz="3000" dirty="0">
                <a:latin typeface="Trebuchet MS" panose="020B0603020202020204" pitchFamily="34" charset="0"/>
                <a:ea typeface="+mj-ea"/>
                <a:cs typeface="+mj-cs"/>
                <a:sym typeface="Wingdings" panose="05000000000000000000" pitchFamily="2" charset="2"/>
              </a:rPr>
              <a:t> is the Council-Manager Form</a:t>
            </a:r>
            <a:endParaRPr lang="en-US" sz="3000" dirty="0"/>
          </a:p>
        </p:txBody>
      </p:sp>
    </p:spTree>
    <p:extLst>
      <p:ext uri="{BB962C8B-B14F-4D97-AF65-F5344CB8AC3E}">
        <p14:creationId xmlns:p14="http://schemas.microsoft.com/office/powerpoint/2010/main" val="9904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19BD-BAE7-803D-589C-9B8CE74C922B}"/>
              </a:ext>
            </a:extLst>
          </p:cNvPr>
          <p:cNvSpPr>
            <a:spLocks noGrp="1"/>
          </p:cNvSpPr>
          <p:nvPr>
            <p:ph type="title"/>
          </p:nvPr>
        </p:nvSpPr>
        <p:spPr>
          <a:xfrm>
            <a:off x="1799295" y="366781"/>
            <a:ext cx="8911687" cy="704358"/>
          </a:xfrm>
        </p:spPr>
        <p:txBody>
          <a:bodyPr/>
          <a:lstStyle/>
          <a:p>
            <a:pPr algn="ctr"/>
            <a:r>
              <a:rPr lang="en-US" sz="3600" b="1" dirty="0">
                <a:solidFill>
                  <a:schemeClr val="tx1"/>
                </a:solidFill>
                <a:latin typeface="Trebuchet MS" panose="020B0603020202020204" pitchFamily="34" charset="0"/>
              </a:rPr>
              <a:t>Master Group Decision Making</a:t>
            </a:r>
            <a:endParaRPr lang="en-US" dirty="0"/>
          </a:p>
        </p:txBody>
      </p:sp>
      <p:pic>
        <p:nvPicPr>
          <p:cNvPr id="6" name="Content Placeholder 3" descr="A screenshot of a cell phone&#10;&#10;Description automatically generated">
            <a:extLst>
              <a:ext uri="{FF2B5EF4-FFF2-40B4-BE49-F238E27FC236}">
                <a16:creationId xmlns:a16="http://schemas.microsoft.com/office/drawing/2014/main" id="{F5F0DFCF-EA01-BB5E-50F1-C08C010DB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10" y="1440943"/>
            <a:ext cx="7923056" cy="4932603"/>
          </a:xfrm>
          <a:prstGeom prst="rect">
            <a:avLst/>
          </a:prstGeom>
          <a:ln w="28575">
            <a:solidFill>
              <a:schemeClr val="tx1"/>
            </a:solidFill>
          </a:ln>
        </p:spPr>
      </p:pic>
      <p:sp>
        <p:nvSpPr>
          <p:cNvPr id="9" name="TextBox 8">
            <a:extLst>
              <a:ext uri="{FF2B5EF4-FFF2-40B4-BE49-F238E27FC236}">
                <a16:creationId xmlns:a16="http://schemas.microsoft.com/office/drawing/2014/main" id="{7D9003D2-A747-3710-2690-5815FE56292E}"/>
              </a:ext>
            </a:extLst>
          </p:cNvPr>
          <p:cNvSpPr txBox="1"/>
          <p:nvPr/>
        </p:nvSpPr>
        <p:spPr>
          <a:xfrm>
            <a:off x="274418" y="6635628"/>
            <a:ext cx="2004584" cy="215444"/>
          </a:xfrm>
          <a:prstGeom prst="rect">
            <a:avLst/>
          </a:prstGeom>
          <a:solidFill>
            <a:srgbClr val="000000"/>
          </a:solidFill>
        </p:spPr>
        <p:txBody>
          <a:bodyPr wrap="square" rtlCol="0">
            <a:spAutoFit/>
          </a:bodyPr>
          <a:lstStyle/>
          <a:p>
            <a:pPr algn="r" defTabSz="914400">
              <a:spcAft>
                <a:spcPts val="600"/>
              </a:spcAft>
              <a:defRPr/>
            </a:pPr>
            <a:r>
              <a:rPr lang="en-US" sz="800" dirty="0">
                <a:solidFill>
                  <a:schemeClr val="bg1"/>
                </a:solidFill>
              </a:rPr>
              <a:t>Figure credit goes to Carl H. Neu, Jr</a:t>
            </a:r>
            <a:endParaRPr kumimoji="0" lang="en-US" sz="7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EE263FF-7001-53C4-4AE2-9B088E6EA7D9}"/>
              </a:ext>
            </a:extLst>
          </p:cNvPr>
          <p:cNvSpPr txBox="1"/>
          <p:nvPr/>
        </p:nvSpPr>
        <p:spPr>
          <a:xfrm>
            <a:off x="9109495" y="1440943"/>
            <a:ext cx="2620686"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rebuchet MS" panose="020B0603020202020204" pitchFamily="34" charset="0"/>
              </a:rPr>
              <a:t>Create clearly defined processes for making decisions</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Each member of the group identifies strength and weakness and improves where they can</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Group supports the collective goals</a:t>
            </a:r>
          </a:p>
        </p:txBody>
      </p:sp>
    </p:spTree>
    <p:extLst>
      <p:ext uri="{BB962C8B-B14F-4D97-AF65-F5344CB8AC3E}">
        <p14:creationId xmlns:p14="http://schemas.microsoft.com/office/powerpoint/2010/main" val="423842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A6118-A706-E47A-312F-90A8B1F1F37C}"/>
              </a:ext>
            </a:extLst>
          </p:cNvPr>
          <p:cNvSpPr>
            <a:spLocks noGrp="1"/>
          </p:cNvSpPr>
          <p:nvPr>
            <p:ph idx="1"/>
          </p:nvPr>
        </p:nvSpPr>
        <p:spPr>
          <a:xfrm>
            <a:off x="2341618" y="1863911"/>
            <a:ext cx="8915400" cy="2419331"/>
          </a:xfrm>
        </p:spPr>
        <p:txBody>
          <a:bodyPr>
            <a:norm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5500" b="1" dirty="0">
                <a:latin typeface="Corbel" panose="020B0503020204020204" pitchFamily="34" charset="0"/>
                <a:ea typeface="Open Sans ExtraBold" panose="020B0604020202020204" charset="0"/>
                <a:cs typeface="Open Sans ExtraBold" panose="020B0604020202020204" charset="0"/>
              </a:rPr>
              <a:t>QUESTIONS?</a:t>
            </a:r>
            <a:endParaRPr kumimoji="0" lang="en-US" sz="5500" b="0" i="0" u="none" strike="noStrike" kern="1200" cap="none" spc="0" normalizeH="0" baseline="0" noProof="0" dirty="0">
              <a:ln>
                <a:noFill/>
              </a:ln>
              <a:effectLst/>
              <a:uLnTx/>
              <a:uFillTx/>
              <a:latin typeface="Corbel" panose="020B0503020204020204" pitchFamily="34" charset="0"/>
              <a:ea typeface="Open Sans ExtraBold" panose="020B0604020202020204" charset="0"/>
              <a:cs typeface="Open Sans ExtraBold" panose="020B0604020202020204" charset="0"/>
            </a:endParaRPr>
          </a:p>
        </p:txBody>
      </p:sp>
      <p:pic>
        <p:nvPicPr>
          <p:cNvPr id="4" name="Picture 3">
            <a:extLst>
              <a:ext uri="{FF2B5EF4-FFF2-40B4-BE49-F238E27FC236}">
                <a16:creationId xmlns:a16="http://schemas.microsoft.com/office/drawing/2014/main" id="{09A2899D-7443-094E-03C8-24EE31D38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131" y="4699907"/>
            <a:ext cx="3243953" cy="2020068"/>
          </a:xfrm>
          <a:prstGeom prst="rect">
            <a:avLst/>
          </a:prstGeom>
        </p:spPr>
      </p:pic>
    </p:spTree>
    <p:extLst>
      <p:ext uri="{BB962C8B-B14F-4D97-AF65-F5344CB8AC3E}">
        <p14:creationId xmlns:p14="http://schemas.microsoft.com/office/powerpoint/2010/main" val="963694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A6118-A706-E47A-312F-90A8B1F1F37C}"/>
              </a:ext>
            </a:extLst>
          </p:cNvPr>
          <p:cNvSpPr>
            <a:spLocks noGrp="1"/>
          </p:cNvSpPr>
          <p:nvPr>
            <p:ph idx="1"/>
          </p:nvPr>
        </p:nvSpPr>
        <p:spPr>
          <a:xfrm>
            <a:off x="2261408" y="805132"/>
            <a:ext cx="8915400" cy="3777622"/>
          </a:xfrm>
        </p:spPr>
        <p: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orbel" panose="020B0503020204020204" pitchFamily="34" charset="0"/>
                <a:ea typeface="Open Sans ExtraBold" panose="020B0604020202020204" charset="0"/>
                <a:cs typeface="Open Sans ExtraBold" panose="020B0604020202020204" charset="0"/>
              </a:rPr>
              <a:t>League of Oregon Cities</a:t>
            </a:r>
            <a:endParaRPr kumimoji="0" lang="en-US" sz="2400" b="0" i="0" u="none" strike="noStrike" kern="1200" cap="none" spc="0" normalizeH="0" baseline="0" noProof="0" dirty="0">
              <a:ln>
                <a:noFill/>
              </a:ln>
              <a:effectLst/>
              <a:uLnTx/>
              <a:uFillTx/>
              <a:latin typeface="Corbel" panose="020B0503020204020204" pitchFamily="34" charset="0"/>
              <a:ea typeface="Open Sans ExtraBold" panose="020B0604020202020204" charset="0"/>
              <a:cs typeface="Open Sans ExtraBold" panose="020B0604020202020204"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Corbel" panose="020B0503020204020204" pitchFamily="34" charset="0"/>
              <a:ea typeface="Open Sans" panose="020B0604020202020204" charset="0"/>
              <a:cs typeface="Open Sans" panose="020B0604020202020204" charset="0"/>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effectLst/>
                <a:uLnTx/>
                <a:uFillTx/>
                <a:latin typeface="Corbel" panose="020B0503020204020204" pitchFamily="34" charset="0"/>
                <a:ea typeface="Open Sans" panose="020B0604020202020204" charset="0"/>
                <a:cs typeface="Open Sans" panose="020B0604020202020204" charset="0"/>
              </a:rPr>
              <a:t>Call: </a:t>
            </a:r>
            <a:r>
              <a:rPr kumimoji="0" lang="en-US" sz="2500" i="0" u="none" strike="noStrike" kern="1200" cap="none" spc="0" normalizeH="0" baseline="0" noProof="0" dirty="0">
                <a:ln>
                  <a:noFill/>
                </a:ln>
                <a:effectLst/>
                <a:uLnTx/>
                <a:uFillTx/>
                <a:latin typeface="Corbel" panose="020B0503020204020204" pitchFamily="34" charset="0"/>
                <a:ea typeface="Open Sans" panose="020B0604020202020204" charset="0"/>
                <a:cs typeface="Open Sans" panose="020B0604020202020204" charset="0"/>
              </a:rPr>
              <a:t>(503) 588-6550</a:t>
            </a: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effectLst/>
              <a:uLnTx/>
              <a:uFillTx/>
              <a:latin typeface="Corbel" panose="020B0503020204020204" pitchFamily="34" charset="0"/>
              <a:ea typeface="Open Sans" panose="020B0604020202020204" charset="0"/>
              <a:cs typeface="Open Sans" panose="020B0604020202020204" charset="0"/>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effectLst/>
                <a:uLnTx/>
                <a:uFillTx/>
                <a:latin typeface="Corbel" panose="020B0503020204020204" pitchFamily="34" charset="0"/>
                <a:ea typeface="Open Sans" panose="020B0604020202020204" charset="0"/>
                <a:cs typeface="Open Sans" panose="020B0604020202020204" charset="0"/>
              </a:rPr>
              <a:t>Email:</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2500" dirty="0">
                <a:latin typeface="Corbel" panose="020B0503020204020204" pitchFamily="34" charset="0"/>
                <a:ea typeface="Open Sans" panose="020B0604020202020204" charset="0"/>
                <a:cs typeface="Open Sans" panose="020B0604020202020204" charset="0"/>
              </a:rPr>
              <a:t>Robin Klein</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2500" dirty="0">
                <a:latin typeface="Corbel" panose="020B0503020204020204" pitchFamily="34" charset="0"/>
                <a:ea typeface="Open Sans" panose="020B0604020202020204" charset="0"/>
                <a:cs typeface="Open Sans" panose="020B0604020202020204" charset="0"/>
              </a:rPr>
              <a:t>Assistant General Counsel</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2500" dirty="0">
                <a:latin typeface="Corbel" panose="020B0503020204020204" pitchFamily="34" charset="0"/>
                <a:ea typeface="Open Sans" panose="020B0604020202020204" charset="0"/>
                <a:cs typeface="Open Sans" panose="020B0604020202020204" charset="0"/>
                <a:hlinkClick r:id="rId3">
                  <a:extLst>
                    <a:ext uri="{A12FA001-AC4F-418D-AE19-62706E023703}">
                      <ahyp:hlinkClr xmlns:ahyp="http://schemas.microsoft.com/office/drawing/2018/hyperlinkcolor" val="tx"/>
                    </a:ext>
                  </a:extLst>
                </a:hlinkClick>
              </a:rPr>
              <a:t>rklein@orcities.org</a:t>
            </a:r>
            <a:r>
              <a:rPr lang="en-US" sz="2500" dirty="0">
                <a:latin typeface="Corbel" panose="020B0503020204020204" pitchFamily="34" charset="0"/>
                <a:ea typeface="Open Sans" panose="020B0604020202020204" charset="0"/>
                <a:cs typeface="Open Sans" panose="020B0604020202020204" charset="0"/>
              </a:rPr>
              <a:t> </a:t>
            </a:r>
            <a:endParaRPr kumimoji="0" lang="en-US" sz="2500" b="0" i="0" u="none" strike="noStrike" kern="1200" cap="none" spc="0" normalizeH="0" baseline="0" noProof="0" dirty="0">
              <a:ln>
                <a:noFill/>
              </a:ln>
              <a:effectLst/>
              <a:uLnTx/>
              <a:uFillTx/>
              <a:latin typeface="Corbel" panose="020B0503020204020204" pitchFamily="34" charset="0"/>
              <a:ea typeface="Open Sans" panose="020B0604020202020204" charset="0"/>
              <a:cs typeface="Open Sans" panose="020B0604020202020204" charset="0"/>
            </a:endParaRPr>
          </a:p>
          <a:p>
            <a:endParaRPr lang="en-US" dirty="0"/>
          </a:p>
        </p:txBody>
      </p:sp>
      <p:pic>
        <p:nvPicPr>
          <p:cNvPr id="4" name="Picture 3">
            <a:extLst>
              <a:ext uri="{FF2B5EF4-FFF2-40B4-BE49-F238E27FC236}">
                <a16:creationId xmlns:a16="http://schemas.microsoft.com/office/drawing/2014/main" id="{09A2899D-7443-094E-03C8-24EE31D389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131" y="4699907"/>
            <a:ext cx="3243953" cy="2020068"/>
          </a:xfrm>
          <a:prstGeom prst="rect">
            <a:avLst/>
          </a:prstGeom>
        </p:spPr>
      </p:pic>
    </p:spTree>
    <p:extLst>
      <p:ext uri="{BB962C8B-B14F-4D97-AF65-F5344CB8AC3E}">
        <p14:creationId xmlns:p14="http://schemas.microsoft.com/office/powerpoint/2010/main" val="88143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6D48D4-51BA-8815-B08E-C67C926F7B4D}"/>
              </a:ext>
            </a:extLst>
          </p:cNvPr>
          <p:cNvSpPr>
            <a:spLocks noGrp="1"/>
          </p:cNvSpPr>
          <p:nvPr>
            <p:ph type="title"/>
          </p:nvPr>
        </p:nvSpPr>
        <p:spPr>
          <a:xfrm>
            <a:off x="2163763" y="452438"/>
            <a:ext cx="8912225" cy="933450"/>
          </a:xfrm>
        </p:spPr>
        <p:txBody>
          <a:bodyPr>
            <a:normAutofit/>
          </a:bodyPr>
          <a:lstStyle/>
          <a:p>
            <a:pPr algn="ctr"/>
            <a:r>
              <a:rPr lang="en-US" sz="4000" b="1" dirty="0">
                <a:solidFill>
                  <a:schemeClr val="tx1"/>
                </a:solidFill>
                <a:latin typeface="Trebuchet MS" panose="020B0603020202020204" pitchFamily="34" charset="0"/>
              </a:rPr>
              <a:t>City Council - Generally</a:t>
            </a:r>
          </a:p>
        </p:txBody>
      </p:sp>
      <p:sp>
        <p:nvSpPr>
          <p:cNvPr id="6" name="Content Placeholder 5">
            <a:extLst>
              <a:ext uri="{FF2B5EF4-FFF2-40B4-BE49-F238E27FC236}">
                <a16:creationId xmlns:a16="http://schemas.microsoft.com/office/drawing/2014/main" id="{9D5CEC63-1C50-F44F-D2D0-AAA32971F046}"/>
              </a:ext>
            </a:extLst>
          </p:cNvPr>
          <p:cNvSpPr>
            <a:spLocks noGrp="1"/>
          </p:cNvSpPr>
          <p:nvPr>
            <p:ph idx="1"/>
          </p:nvPr>
        </p:nvSpPr>
        <p:spPr/>
        <p:txBody>
          <a:bodyPr/>
          <a:lstStyle/>
          <a:p>
            <a:endParaRPr lang="en-US"/>
          </a:p>
        </p:txBody>
      </p:sp>
      <p:grpSp>
        <p:nvGrpSpPr>
          <p:cNvPr id="7" name="Group 6">
            <a:extLst>
              <a:ext uri="{FF2B5EF4-FFF2-40B4-BE49-F238E27FC236}">
                <a16:creationId xmlns:a16="http://schemas.microsoft.com/office/drawing/2014/main" id="{C0F9FD3E-43E7-7A91-F75F-CA1A53615174}"/>
              </a:ext>
            </a:extLst>
          </p:cNvPr>
          <p:cNvGrpSpPr/>
          <p:nvPr/>
        </p:nvGrpSpPr>
        <p:grpSpPr>
          <a:xfrm>
            <a:off x="1942895" y="1489723"/>
            <a:ext cx="4668716" cy="2460751"/>
            <a:chOff x="-1" y="0"/>
            <a:chExt cx="4668716" cy="2460751"/>
          </a:xfrm>
        </p:grpSpPr>
        <p:sp>
          <p:nvSpPr>
            <p:cNvPr id="20" name="Rectangle: Single Corner Rounded 19">
              <a:extLst>
                <a:ext uri="{FF2B5EF4-FFF2-40B4-BE49-F238E27FC236}">
                  <a16:creationId xmlns:a16="http://schemas.microsoft.com/office/drawing/2014/main" id="{9CDC9B13-8C4B-9945-DF84-3899D7572119}"/>
                </a:ext>
              </a:extLst>
            </p:cNvPr>
            <p:cNvSpPr/>
            <p:nvPr/>
          </p:nvSpPr>
          <p:spPr>
            <a:xfrm rot="16200000">
              <a:off x="1103982" y="-1103982"/>
              <a:ext cx="2460750" cy="4668715"/>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Rectangle: Single Corner Rounded 4">
              <a:extLst>
                <a:ext uri="{FF2B5EF4-FFF2-40B4-BE49-F238E27FC236}">
                  <a16:creationId xmlns:a16="http://schemas.microsoft.com/office/drawing/2014/main" id="{F9B572B8-5770-A0DE-70B9-9D52EFD22210}"/>
                </a:ext>
              </a:extLst>
            </p:cNvPr>
            <p:cNvSpPr txBox="1"/>
            <p:nvPr/>
          </p:nvSpPr>
          <p:spPr>
            <a:xfrm rot="21600000">
              <a:off x="0" y="0"/>
              <a:ext cx="4668715" cy="1845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endParaRPr lang="en-US" sz="2500" kern="1200" dirty="0"/>
            </a:p>
            <a:p>
              <a:pPr marL="0" lvl="0" indent="0" algn="ctr" defTabSz="1111250">
                <a:lnSpc>
                  <a:spcPct val="90000"/>
                </a:lnSpc>
                <a:spcBef>
                  <a:spcPct val="0"/>
                </a:spcBef>
                <a:spcAft>
                  <a:spcPct val="35000"/>
                </a:spcAft>
                <a:buNone/>
              </a:pPr>
              <a:r>
                <a:rPr lang="en-US" sz="2500" b="1" kern="1200" dirty="0"/>
                <a:t>Legislative Body</a:t>
              </a:r>
            </a:p>
            <a:p>
              <a:pPr marL="0" lvl="0" indent="0" algn="ctr" defTabSz="1111250">
                <a:lnSpc>
                  <a:spcPct val="90000"/>
                </a:lnSpc>
                <a:spcBef>
                  <a:spcPct val="0"/>
                </a:spcBef>
                <a:spcAft>
                  <a:spcPct val="35000"/>
                </a:spcAft>
                <a:buNone/>
              </a:pPr>
              <a:r>
                <a:rPr lang="en-US" sz="1500" kern="1200" dirty="0"/>
                <a:t>Example: Ordinances; Budget; Resolutions</a:t>
              </a:r>
            </a:p>
          </p:txBody>
        </p:sp>
      </p:grpSp>
      <p:grpSp>
        <p:nvGrpSpPr>
          <p:cNvPr id="8" name="Group 7">
            <a:extLst>
              <a:ext uri="{FF2B5EF4-FFF2-40B4-BE49-F238E27FC236}">
                <a16:creationId xmlns:a16="http://schemas.microsoft.com/office/drawing/2014/main" id="{9743BAFD-106E-E98C-0D88-C78D45D6B5BB}"/>
              </a:ext>
            </a:extLst>
          </p:cNvPr>
          <p:cNvGrpSpPr/>
          <p:nvPr/>
        </p:nvGrpSpPr>
        <p:grpSpPr>
          <a:xfrm>
            <a:off x="6611611" y="1503503"/>
            <a:ext cx="4668715" cy="2460750"/>
            <a:chOff x="4668715" y="13780"/>
            <a:chExt cx="4668715" cy="2460750"/>
          </a:xfrm>
        </p:grpSpPr>
        <p:sp>
          <p:nvSpPr>
            <p:cNvPr id="18" name="Rectangle: Single Corner Rounded 17">
              <a:extLst>
                <a:ext uri="{FF2B5EF4-FFF2-40B4-BE49-F238E27FC236}">
                  <a16:creationId xmlns:a16="http://schemas.microsoft.com/office/drawing/2014/main" id="{7776EAF6-4051-2326-506B-2D6208705870}"/>
                </a:ext>
              </a:extLst>
            </p:cNvPr>
            <p:cNvSpPr/>
            <p:nvPr/>
          </p:nvSpPr>
          <p:spPr>
            <a:xfrm>
              <a:off x="4668715" y="13780"/>
              <a:ext cx="4668715" cy="2460750"/>
            </a:xfrm>
            <a:prstGeom prst="round1Rect">
              <a:avLst/>
            </a:prstGeom>
            <a:ln>
              <a:solidFill>
                <a:schemeClr val="accent5">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Rectangle: Single Corner Rounded 6">
              <a:extLst>
                <a:ext uri="{FF2B5EF4-FFF2-40B4-BE49-F238E27FC236}">
                  <a16:creationId xmlns:a16="http://schemas.microsoft.com/office/drawing/2014/main" id="{7E077EAA-4FB5-0958-1322-C68E105EB0CD}"/>
                </a:ext>
              </a:extLst>
            </p:cNvPr>
            <p:cNvSpPr txBox="1"/>
            <p:nvPr/>
          </p:nvSpPr>
          <p:spPr>
            <a:xfrm>
              <a:off x="4668715" y="13780"/>
              <a:ext cx="4668715" cy="1845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endParaRPr lang="en-US" sz="2500" kern="1200" dirty="0"/>
            </a:p>
            <a:p>
              <a:pPr marL="0" lvl="0" indent="0" algn="ctr" defTabSz="1111250">
                <a:lnSpc>
                  <a:spcPct val="90000"/>
                </a:lnSpc>
                <a:spcBef>
                  <a:spcPct val="0"/>
                </a:spcBef>
                <a:spcAft>
                  <a:spcPct val="35000"/>
                </a:spcAft>
                <a:buNone/>
              </a:pPr>
              <a:r>
                <a:rPr lang="en-US" sz="2500" b="1" kern="1200" dirty="0"/>
                <a:t>Policy Makers/Visionaries</a:t>
              </a:r>
            </a:p>
            <a:p>
              <a:pPr marL="0" lvl="0" indent="0" algn="ctr" defTabSz="1111250">
                <a:lnSpc>
                  <a:spcPct val="90000"/>
                </a:lnSpc>
                <a:spcBef>
                  <a:spcPct val="0"/>
                </a:spcBef>
                <a:spcAft>
                  <a:spcPct val="35000"/>
                </a:spcAft>
                <a:buNone/>
              </a:pPr>
              <a:r>
                <a:rPr lang="en-US" sz="1500" kern="1200" dirty="0"/>
                <a:t>Example: Strategic planning; comprehensive plans</a:t>
              </a:r>
            </a:p>
          </p:txBody>
        </p:sp>
      </p:grpSp>
      <p:grpSp>
        <p:nvGrpSpPr>
          <p:cNvPr id="9" name="Group 8">
            <a:extLst>
              <a:ext uri="{FF2B5EF4-FFF2-40B4-BE49-F238E27FC236}">
                <a16:creationId xmlns:a16="http://schemas.microsoft.com/office/drawing/2014/main" id="{C229B08B-82EE-D566-55AE-9F831766FA3C}"/>
              </a:ext>
            </a:extLst>
          </p:cNvPr>
          <p:cNvGrpSpPr/>
          <p:nvPr/>
        </p:nvGrpSpPr>
        <p:grpSpPr>
          <a:xfrm>
            <a:off x="1912865" y="3950473"/>
            <a:ext cx="4698746" cy="2460750"/>
            <a:chOff x="-30031" y="2460750"/>
            <a:chExt cx="4698746" cy="2460750"/>
          </a:xfrm>
        </p:grpSpPr>
        <p:sp>
          <p:nvSpPr>
            <p:cNvPr id="16" name="Rectangle: Single Corner Rounded 15">
              <a:extLst>
                <a:ext uri="{FF2B5EF4-FFF2-40B4-BE49-F238E27FC236}">
                  <a16:creationId xmlns:a16="http://schemas.microsoft.com/office/drawing/2014/main" id="{164F484C-05E8-DA86-E948-D630DC40587D}"/>
                </a:ext>
              </a:extLst>
            </p:cNvPr>
            <p:cNvSpPr/>
            <p:nvPr/>
          </p:nvSpPr>
          <p:spPr>
            <a:xfrm rot="10800000">
              <a:off x="0" y="2460750"/>
              <a:ext cx="4668715" cy="2460750"/>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Single Corner Rounded 8">
              <a:extLst>
                <a:ext uri="{FF2B5EF4-FFF2-40B4-BE49-F238E27FC236}">
                  <a16:creationId xmlns:a16="http://schemas.microsoft.com/office/drawing/2014/main" id="{CDFF38AE-0E8A-8811-F101-D7777565CED1}"/>
                </a:ext>
              </a:extLst>
            </p:cNvPr>
            <p:cNvSpPr txBox="1"/>
            <p:nvPr/>
          </p:nvSpPr>
          <p:spPr>
            <a:xfrm>
              <a:off x="-30031" y="2837339"/>
              <a:ext cx="4668715" cy="1845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Limited Hiring Authority</a:t>
              </a:r>
            </a:p>
            <a:p>
              <a:pPr marL="0" lvl="0" indent="0" algn="ctr" defTabSz="1111250">
                <a:lnSpc>
                  <a:spcPct val="90000"/>
                </a:lnSpc>
                <a:spcBef>
                  <a:spcPct val="0"/>
                </a:spcBef>
                <a:spcAft>
                  <a:spcPct val="35000"/>
                </a:spcAft>
                <a:buNone/>
              </a:pPr>
              <a:r>
                <a:rPr lang="en-US" sz="1500" kern="1200" dirty="0"/>
                <a:t>Example: City manager; city attorney; municipal judge; police/fire chief </a:t>
              </a:r>
            </a:p>
          </p:txBody>
        </p:sp>
      </p:grpSp>
      <p:grpSp>
        <p:nvGrpSpPr>
          <p:cNvPr id="10" name="Group 9">
            <a:extLst>
              <a:ext uri="{FF2B5EF4-FFF2-40B4-BE49-F238E27FC236}">
                <a16:creationId xmlns:a16="http://schemas.microsoft.com/office/drawing/2014/main" id="{9CF39EF1-F161-1631-41E1-E33DEFE3D964}"/>
              </a:ext>
            </a:extLst>
          </p:cNvPr>
          <p:cNvGrpSpPr/>
          <p:nvPr/>
        </p:nvGrpSpPr>
        <p:grpSpPr>
          <a:xfrm>
            <a:off x="6611611" y="3950474"/>
            <a:ext cx="4728777" cy="2460750"/>
            <a:chOff x="4668715" y="2460751"/>
            <a:chExt cx="4728777" cy="2460750"/>
          </a:xfrm>
        </p:grpSpPr>
        <p:sp>
          <p:nvSpPr>
            <p:cNvPr id="14" name="Rectangle: Single Corner Rounded 13">
              <a:extLst>
                <a:ext uri="{FF2B5EF4-FFF2-40B4-BE49-F238E27FC236}">
                  <a16:creationId xmlns:a16="http://schemas.microsoft.com/office/drawing/2014/main" id="{95EA0ABE-3F5D-B8AE-4757-6321A5105C2D}"/>
                </a:ext>
              </a:extLst>
            </p:cNvPr>
            <p:cNvSpPr/>
            <p:nvPr/>
          </p:nvSpPr>
          <p:spPr>
            <a:xfrm rot="5400000">
              <a:off x="5772698" y="1356768"/>
              <a:ext cx="2460750" cy="4668715"/>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Rectangle: Single Corner Rounded 10">
              <a:extLst>
                <a:ext uri="{FF2B5EF4-FFF2-40B4-BE49-F238E27FC236}">
                  <a16:creationId xmlns:a16="http://schemas.microsoft.com/office/drawing/2014/main" id="{51715CC3-A42B-4461-D63C-04BD042834C1}"/>
                </a:ext>
              </a:extLst>
            </p:cNvPr>
            <p:cNvSpPr txBox="1"/>
            <p:nvPr/>
          </p:nvSpPr>
          <p:spPr>
            <a:xfrm>
              <a:off x="4728777" y="2953317"/>
              <a:ext cx="4668715" cy="1845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Limited Administrative &amp; Quasi-Judicial Powers</a:t>
              </a:r>
            </a:p>
            <a:p>
              <a:pPr marL="0" lvl="0" indent="0" algn="ctr" defTabSz="1111250">
                <a:lnSpc>
                  <a:spcPct val="90000"/>
                </a:lnSpc>
                <a:spcBef>
                  <a:spcPct val="0"/>
                </a:spcBef>
                <a:spcAft>
                  <a:spcPct val="35000"/>
                </a:spcAft>
                <a:buNone/>
              </a:pPr>
              <a:r>
                <a:rPr lang="en-US" sz="1500" kern="1200" dirty="0"/>
                <a:t>Examples: Orders; resolutions; license; appeals from land use decision or planning commission; personnel decisions; contract code disqualification appeals</a:t>
              </a:r>
            </a:p>
          </p:txBody>
        </p:sp>
      </p:grpSp>
      <p:grpSp>
        <p:nvGrpSpPr>
          <p:cNvPr id="11" name="Group 10">
            <a:extLst>
              <a:ext uri="{FF2B5EF4-FFF2-40B4-BE49-F238E27FC236}">
                <a16:creationId xmlns:a16="http://schemas.microsoft.com/office/drawing/2014/main" id="{F38E2847-6ACB-55F0-B836-BFC7983BC261}"/>
              </a:ext>
            </a:extLst>
          </p:cNvPr>
          <p:cNvGrpSpPr/>
          <p:nvPr/>
        </p:nvGrpSpPr>
        <p:grpSpPr>
          <a:xfrm>
            <a:off x="5435282" y="3329623"/>
            <a:ext cx="2801229" cy="1230375"/>
            <a:chOff x="3268100" y="1845562"/>
            <a:chExt cx="2801229" cy="1230375"/>
          </a:xfrm>
        </p:grpSpPr>
        <p:sp>
          <p:nvSpPr>
            <p:cNvPr id="12" name="Rectangle: Rounded Corners 11">
              <a:extLst>
                <a:ext uri="{FF2B5EF4-FFF2-40B4-BE49-F238E27FC236}">
                  <a16:creationId xmlns:a16="http://schemas.microsoft.com/office/drawing/2014/main" id="{115CDB85-D44F-A6D0-E868-15463832FB0C}"/>
                </a:ext>
              </a:extLst>
            </p:cNvPr>
            <p:cNvSpPr/>
            <p:nvPr/>
          </p:nvSpPr>
          <p:spPr>
            <a:xfrm>
              <a:off x="3268100" y="1845562"/>
              <a:ext cx="2801229" cy="1230375"/>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Rounded Corners 12">
              <a:extLst>
                <a:ext uri="{FF2B5EF4-FFF2-40B4-BE49-F238E27FC236}">
                  <a16:creationId xmlns:a16="http://schemas.microsoft.com/office/drawing/2014/main" id="{7998AD22-A93C-7456-6818-ABCEFC62F41D}"/>
                </a:ext>
              </a:extLst>
            </p:cNvPr>
            <p:cNvSpPr txBox="1"/>
            <p:nvPr/>
          </p:nvSpPr>
          <p:spPr>
            <a:xfrm>
              <a:off x="3328162" y="1905624"/>
              <a:ext cx="2681105" cy="11102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Centralized Power</a:t>
              </a:r>
            </a:p>
          </p:txBody>
        </p:sp>
      </p:grpSp>
    </p:spTree>
    <p:extLst>
      <p:ext uri="{BB962C8B-B14F-4D97-AF65-F5344CB8AC3E}">
        <p14:creationId xmlns:p14="http://schemas.microsoft.com/office/powerpoint/2010/main" val="109523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7510-AAB4-AE7F-C998-5DD6132C3635}"/>
              </a:ext>
            </a:extLst>
          </p:cNvPr>
          <p:cNvSpPr>
            <a:spLocks noGrp="1"/>
          </p:cNvSpPr>
          <p:nvPr>
            <p:ph type="title"/>
          </p:nvPr>
        </p:nvSpPr>
        <p:spPr>
          <a:xfrm>
            <a:off x="2364924" y="296306"/>
            <a:ext cx="8911687" cy="876886"/>
          </a:xfrm>
        </p:spPr>
        <p:txBody>
          <a:bodyPr>
            <a:normAutofit/>
          </a:bodyPr>
          <a:lstStyle/>
          <a:p>
            <a:pPr algn="ctr"/>
            <a:r>
              <a:rPr lang="en-US" sz="4000" b="1" dirty="0">
                <a:solidFill>
                  <a:schemeClr val="tx1"/>
                </a:solidFill>
                <a:latin typeface="Trebuchet MS" panose="020B0603020202020204" pitchFamily="34" charset="0"/>
              </a:rPr>
              <a:t>Silverton City Council</a:t>
            </a:r>
          </a:p>
        </p:txBody>
      </p:sp>
      <p:sp>
        <p:nvSpPr>
          <p:cNvPr id="3" name="Content Placeholder 2">
            <a:extLst>
              <a:ext uri="{FF2B5EF4-FFF2-40B4-BE49-F238E27FC236}">
                <a16:creationId xmlns:a16="http://schemas.microsoft.com/office/drawing/2014/main" id="{CB0E5FAF-1040-B415-3B2A-2916067A43A5}"/>
              </a:ext>
            </a:extLst>
          </p:cNvPr>
          <p:cNvSpPr>
            <a:spLocks noGrp="1"/>
          </p:cNvSpPr>
          <p:nvPr>
            <p:ph idx="1"/>
          </p:nvPr>
        </p:nvSpPr>
        <p:spPr>
          <a:xfrm>
            <a:off x="2364924" y="1426234"/>
            <a:ext cx="9384253" cy="4991819"/>
          </a:xfrm>
        </p:spPr>
        <p:txBody>
          <a:bodyPr>
            <a:normAutofit/>
          </a:bodyPr>
          <a:lstStyle/>
          <a:p>
            <a:r>
              <a:rPr lang="en-US" sz="2100" b="1" dirty="0">
                <a:solidFill>
                  <a:schemeClr val="tx1"/>
                </a:solidFill>
                <a:latin typeface="Trebuchet MS" panose="020B0603020202020204" pitchFamily="34" charset="0"/>
              </a:rPr>
              <a:t>Charter, Chapter III, Section 7: Council</a:t>
            </a:r>
          </a:p>
          <a:p>
            <a:pPr lvl="1"/>
            <a:r>
              <a:rPr lang="en-US" sz="2100" i="0" dirty="0">
                <a:solidFill>
                  <a:schemeClr val="tx1"/>
                </a:solidFill>
                <a:effectLst/>
                <a:latin typeface="Trebuchet MS" panose="020B0603020202020204" pitchFamily="34" charset="0"/>
              </a:rPr>
              <a:t> The council shall consist of a mayor and six (6) councilmembers elected from the city at large</a:t>
            </a:r>
            <a:endParaRPr lang="en-US" sz="2100" dirty="0">
              <a:solidFill>
                <a:schemeClr val="tx1"/>
              </a:solidFill>
              <a:latin typeface="Trebuchet MS" panose="020B0603020202020204" pitchFamily="34" charset="0"/>
            </a:endParaRPr>
          </a:p>
          <a:p>
            <a:r>
              <a:rPr lang="en-US" sz="2100" b="1" dirty="0">
                <a:solidFill>
                  <a:schemeClr val="tx1"/>
                </a:solidFill>
                <a:latin typeface="Trebuchet MS" panose="020B0603020202020204" pitchFamily="34" charset="0"/>
              </a:rPr>
              <a:t>Charter, Chapter III, Section 8: Council Members</a:t>
            </a:r>
          </a:p>
          <a:p>
            <a:pPr lvl="1"/>
            <a:r>
              <a:rPr lang="en-US" sz="2100" i="0" dirty="0">
                <a:solidFill>
                  <a:schemeClr val="tx1"/>
                </a:solidFill>
                <a:effectLst/>
                <a:latin typeface="Trebuchet MS" panose="020B0603020202020204" pitchFamily="34" charset="0"/>
              </a:rPr>
              <a:t>The term of office of each councilmember in office when this Charter is adopted shall continue for the term for which each was elected. At each subsequent biennial general election, three (3) councilmembers shall be elected, each for a term of four (4) years</a:t>
            </a:r>
          </a:p>
          <a:p>
            <a:r>
              <a:rPr lang="en-US" sz="2100" b="1" dirty="0">
                <a:solidFill>
                  <a:schemeClr val="tx1"/>
                </a:solidFill>
                <a:latin typeface="Trebuchet MS" panose="020B0603020202020204" pitchFamily="34" charset="0"/>
              </a:rPr>
              <a:t>Charter, Chapter IV, Section 14: Quorum</a:t>
            </a:r>
          </a:p>
          <a:p>
            <a:pPr lvl="1"/>
            <a:r>
              <a:rPr lang="en-US" sz="2100" i="0" dirty="0">
                <a:solidFill>
                  <a:schemeClr val="tx1"/>
                </a:solidFill>
                <a:effectLst/>
                <a:latin typeface="Trebuchet MS" panose="020B0603020202020204" pitchFamily="34" charset="0"/>
              </a:rPr>
              <a:t>A majority of the incumbent members of the council shall constitute a quorum for its business, but a smaller number may meet and compel the attendance of absent members in a manner provided by ordinance</a:t>
            </a:r>
            <a:endParaRPr lang="en-US" sz="2100" dirty="0">
              <a:solidFill>
                <a:schemeClr val="tx1"/>
              </a:solidFill>
              <a:latin typeface="Trebuchet MS" panose="020B0603020202020204" pitchFamily="34" charset="0"/>
            </a:endParaRPr>
          </a:p>
          <a:p>
            <a:pPr lvl="1"/>
            <a:endParaRPr lang="en-US" sz="2200" dirty="0">
              <a:latin typeface="Trebuchet MS" panose="020B0603020202020204" pitchFamily="34" charset="0"/>
            </a:endParaRPr>
          </a:p>
        </p:txBody>
      </p:sp>
    </p:spTree>
    <p:extLst>
      <p:ext uri="{BB962C8B-B14F-4D97-AF65-F5344CB8AC3E}">
        <p14:creationId xmlns:p14="http://schemas.microsoft.com/office/powerpoint/2010/main" val="1914957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1078D-5F0F-CB7A-3C88-4C7D4E326096}"/>
              </a:ext>
            </a:extLst>
          </p:cNvPr>
          <p:cNvSpPr>
            <a:spLocks noGrp="1"/>
          </p:cNvSpPr>
          <p:nvPr>
            <p:ph idx="1"/>
          </p:nvPr>
        </p:nvSpPr>
        <p:spPr>
          <a:xfrm>
            <a:off x="2724059" y="1477991"/>
            <a:ext cx="8912225" cy="4884005"/>
          </a:xfrm>
        </p:spPr>
        <p:txBody>
          <a:bodyPr>
            <a:normAutofit fontScale="92500" lnSpcReduction="10000"/>
          </a:bodyPr>
          <a:lstStyle/>
          <a:p>
            <a:r>
              <a:rPr lang="en-US" sz="3000" dirty="0">
                <a:solidFill>
                  <a:schemeClr val="tx1"/>
                </a:solidFill>
                <a:latin typeface="Trebuchet MS" panose="020B0603020202020204" pitchFamily="34" charset="0"/>
              </a:rPr>
              <a:t>Council Authorities</a:t>
            </a:r>
          </a:p>
          <a:p>
            <a:pPr lvl="1"/>
            <a:r>
              <a:rPr lang="en-US" sz="2300" b="1" dirty="0">
                <a:solidFill>
                  <a:schemeClr val="tx1"/>
                </a:solidFill>
                <a:latin typeface="Trebuchet MS" panose="020B0603020202020204" pitchFamily="34" charset="0"/>
              </a:rPr>
              <a:t>Legislative:</a:t>
            </a:r>
          </a:p>
          <a:p>
            <a:pPr lvl="2"/>
            <a:r>
              <a:rPr lang="en-US" sz="2300" dirty="0">
                <a:solidFill>
                  <a:schemeClr val="tx1"/>
                </a:solidFill>
                <a:latin typeface="Trebuchet MS" panose="020B0603020202020204" pitchFamily="34" charset="0"/>
              </a:rPr>
              <a:t>Adopt Ordinances</a:t>
            </a:r>
          </a:p>
          <a:p>
            <a:pPr marL="914400" lvl="2" indent="0">
              <a:buNone/>
            </a:pPr>
            <a:endParaRPr lang="en-US" sz="2300" dirty="0">
              <a:solidFill>
                <a:schemeClr val="tx1"/>
              </a:solidFill>
              <a:latin typeface="Trebuchet MS" panose="020B0603020202020204" pitchFamily="34" charset="0"/>
            </a:endParaRPr>
          </a:p>
          <a:p>
            <a:pPr lvl="1"/>
            <a:r>
              <a:rPr lang="en-US" sz="2300" b="1" dirty="0">
                <a:solidFill>
                  <a:schemeClr val="tx1"/>
                </a:solidFill>
                <a:latin typeface="Trebuchet MS" panose="020B0603020202020204" pitchFamily="34" charset="0"/>
              </a:rPr>
              <a:t>Administrative</a:t>
            </a:r>
          </a:p>
          <a:p>
            <a:pPr lvl="2"/>
            <a:r>
              <a:rPr lang="en-US" sz="2300" dirty="0">
                <a:solidFill>
                  <a:schemeClr val="tx1"/>
                </a:solidFill>
                <a:latin typeface="Trebuchet MS" panose="020B0603020202020204" pitchFamily="34" charset="0"/>
              </a:rPr>
              <a:t>Appoint/Remove/Supervise City Officers</a:t>
            </a:r>
          </a:p>
          <a:p>
            <a:pPr lvl="2"/>
            <a:r>
              <a:rPr lang="en-US" sz="2300" dirty="0">
                <a:solidFill>
                  <a:schemeClr val="tx1"/>
                </a:solidFill>
                <a:latin typeface="Trebuchet MS" panose="020B0603020202020204" pitchFamily="34" charset="0"/>
              </a:rPr>
              <a:t>Adopt Resolutions</a:t>
            </a:r>
          </a:p>
          <a:p>
            <a:pPr marL="914400" lvl="2" indent="0">
              <a:buNone/>
            </a:pPr>
            <a:endParaRPr lang="en-US" sz="2300" dirty="0">
              <a:solidFill>
                <a:schemeClr val="tx1"/>
              </a:solidFill>
              <a:latin typeface="Trebuchet MS" panose="020B0603020202020204" pitchFamily="34" charset="0"/>
            </a:endParaRPr>
          </a:p>
          <a:p>
            <a:pPr lvl="1"/>
            <a:r>
              <a:rPr lang="en-US" sz="2300" b="1" dirty="0">
                <a:solidFill>
                  <a:schemeClr val="tx1"/>
                </a:solidFill>
                <a:latin typeface="Trebuchet MS" panose="020B0603020202020204" pitchFamily="34" charset="0"/>
              </a:rPr>
              <a:t>Quasi-Judicial </a:t>
            </a:r>
          </a:p>
          <a:p>
            <a:pPr lvl="2"/>
            <a:r>
              <a:rPr lang="en-US" sz="2300" dirty="0">
                <a:solidFill>
                  <a:schemeClr val="tx1"/>
                </a:solidFill>
                <a:latin typeface="Trebuchet MS" panose="020B0603020202020204" pitchFamily="34" charset="0"/>
              </a:rPr>
              <a:t>Council applies specific rule/policy, to a specific situation, council makes final decision, typically making specific findings. </a:t>
            </a:r>
          </a:p>
        </p:txBody>
      </p:sp>
      <p:sp>
        <p:nvSpPr>
          <p:cNvPr id="4" name="Title 1">
            <a:extLst>
              <a:ext uri="{FF2B5EF4-FFF2-40B4-BE49-F238E27FC236}">
                <a16:creationId xmlns:a16="http://schemas.microsoft.com/office/drawing/2014/main" id="{9AA532B6-0DE9-AF61-9C89-6C808EDED731}"/>
              </a:ext>
            </a:extLst>
          </p:cNvPr>
          <p:cNvSpPr>
            <a:spLocks noGrp="1"/>
          </p:cNvSpPr>
          <p:nvPr>
            <p:ph type="title"/>
          </p:nvPr>
        </p:nvSpPr>
        <p:spPr>
          <a:xfrm>
            <a:off x="2350848" y="306222"/>
            <a:ext cx="8912225" cy="866970"/>
          </a:xfrm>
        </p:spPr>
        <p:txBody>
          <a:bodyPr>
            <a:normAutofit/>
          </a:bodyPr>
          <a:lstStyle/>
          <a:p>
            <a:pPr algn="ctr"/>
            <a:r>
              <a:rPr lang="en-US" sz="4000" b="1" dirty="0">
                <a:solidFill>
                  <a:schemeClr val="tx1"/>
                </a:solidFill>
                <a:latin typeface="Trebuchet MS" panose="020B0603020202020204" pitchFamily="34" charset="0"/>
              </a:rPr>
              <a:t>Silverton City Council</a:t>
            </a:r>
          </a:p>
        </p:txBody>
      </p:sp>
    </p:spTree>
    <p:extLst>
      <p:ext uri="{BB962C8B-B14F-4D97-AF65-F5344CB8AC3E}">
        <p14:creationId xmlns:p14="http://schemas.microsoft.com/office/powerpoint/2010/main" val="92499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1078D-5F0F-CB7A-3C88-4C7D4E326096}"/>
              </a:ext>
            </a:extLst>
          </p:cNvPr>
          <p:cNvSpPr>
            <a:spLocks noGrp="1"/>
          </p:cNvSpPr>
          <p:nvPr>
            <p:ph idx="1"/>
          </p:nvPr>
        </p:nvSpPr>
        <p:spPr>
          <a:xfrm>
            <a:off x="1995055" y="1346662"/>
            <a:ext cx="9858894" cy="5205116"/>
          </a:xfrm>
        </p:spPr>
        <p:txBody>
          <a:bodyPr>
            <a:normAutofit fontScale="77500" lnSpcReduction="20000"/>
          </a:bodyPr>
          <a:lstStyle/>
          <a:p>
            <a:pPr>
              <a:lnSpc>
                <a:spcPct val="120000"/>
              </a:lnSpc>
              <a:spcAft>
                <a:spcPts val="600"/>
              </a:spcAft>
            </a:pPr>
            <a:r>
              <a:rPr lang="en-US" sz="2500" b="1" dirty="0">
                <a:solidFill>
                  <a:schemeClr val="tx1"/>
                </a:solidFill>
                <a:latin typeface="Trebuchet MS" panose="020B0603020202020204" pitchFamily="34" charset="0"/>
              </a:rPr>
              <a:t>Charter, Chapter III, Section 7 – Council</a:t>
            </a:r>
          </a:p>
          <a:p>
            <a:pPr lvl="1">
              <a:lnSpc>
                <a:spcPct val="120000"/>
              </a:lnSpc>
              <a:spcAft>
                <a:spcPts val="600"/>
              </a:spcAft>
            </a:pPr>
            <a:r>
              <a:rPr lang="en-US" sz="2500" dirty="0">
                <a:solidFill>
                  <a:schemeClr val="tx1"/>
                </a:solidFill>
                <a:latin typeface="Trebuchet MS" panose="020B0603020202020204" pitchFamily="34" charset="0"/>
              </a:rPr>
              <a:t>Council consists of (1) mayor and (6) councilmembers</a:t>
            </a:r>
          </a:p>
          <a:p>
            <a:pPr>
              <a:lnSpc>
                <a:spcPct val="120000"/>
              </a:lnSpc>
              <a:spcAft>
                <a:spcPts val="600"/>
              </a:spcAft>
            </a:pPr>
            <a:r>
              <a:rPr lang="en-US" sz="2500" b="1" dirty="0">
                <a:solidFill>
                  <a:schemeClr val="tx1"/>
                </a:solidFill>
                <a:latin typeface="Trebuchet MS" panose="020B0603020202020204" pitchFamily="34" charset="0"/>
              </a:rPr>
              <a:t>Charter, Chapter III, Section 8 – Councilmembers</a:t>
            </a:r>
          </a:p>
          <a:p>
            <a:pPr lvl="1">
              <a:lnSpc>
                <a:spcPct val="120000"/>
              </a:lnSpc>
              <a:spcAft>
                <a:spcPts val="600"/>
              </a:spcAft>
            </a:pPr>
            <a:r>
              <a:rPr lang="en-US" sz="2500" dirty="0">
                <a:solidFill>
                  <a:schemeClr val="tx1"/>
                </a:solidFill>
                <a:latin typeface="Trebuchet MS" panose="020B0603020202020204" pitchFamily="34" charset="0"/>
              </a:rPr>
              <a:t>Councilmember term is four years duration</a:t>
            </a:r>
          </a:p>
          <a:p>
            <a:pPr>
              <a:lnSpc>
                <a:spcPct val="120000"/>
              </a:lnSpc>
              <a:spcAft>
                <a:spcPts val="600"/>
              </a:spcAft>
            </a:pPr>
            <a:r>
              <a:rPr lang="en-US" sz="2500" b="1" dirty="0">
                <a:solidFill>
                  <a:schemeClr val="tx1"/>
                </a:solidFill>
                <a:latin typeface="Trebuchet MS" panose="020B0603020202020204" pitchFamily="34" charset="0"/>
              </a:rPr>
              <a:t>Charter, Chapter IV, Section 13 – Meetings</a:t>
            </a:r>
          </a:p>
          <a:p>
            <a:pPr lvl="1">
              <a:lnSpc>
                <a:spcPct val="120000"/>
              </a:lnSpc>
              <a:spcAft>
                <a:spcPts val="600"/>
              </a:spcAft>
            </a:pPr>
            <a:r>
              <a:rPr lang="en-US" sz="2500" dirty="0">
                <a:solidFill>
                  <a:schemeClr val="tx1"/>
                </a:solidFill>
                <a:latin typeface="Trebuchet MS" panose="020B0603020202020204" pitchFamily="34" charset="0"/>
              </a:rPr>
              <a:t>Minimum one meeting per month</a:t>
            </a:r>
          </a:p>
          <a:p>
            <a:pPr lvl="1">
              <a:lnSpc>
                <a:spcPct val="120000"/>
              </a:lnSpc>
              <a:spcAft>
                <a:spcPts val="600"/>
              </a:spcAft>
            </a:pPr>
            <a:r>
              <a:rPr lang="en-US" sz="2500" dirty="0">
                <a:solidFill>
                  <a:schemeClr val="tx1"/>
                </a:solidFill>
                <a:latin typeface="Trebuchet MS" panose="020B0603020202020204" pitchFamily="34" charset="0"/>
              </a:rPr>
              <a:t>Council shall adopt council rules</a:t>
            </a:r>
          </a:p>
          <a:p>
            <a:pPr lvl="1">
              <a:lnSpc>
                <a:spcPct val="120000"/>
              </a:lnSpc>
              <a:spcAft>
                <a:spcPts val="600"/>
              </a:spcAft>
            </a:pPr>
            <a:r>
              <a:rPr lang="en-US" sz="2500" b="1" dirty="0">
                <a:solidFill>
                  <a:schemeClr val="tx1"/>
                </a:solidFill>
                <a:latin typeface="Trebuchet MS" panose="020B0603020202020204" pitchFamily="34" charset="0"/>
              </a:rPr>
              <a:t>Ordinance 2.04 – City Council Meeting: </a:t>
            </a:r>
            <a:r>
              <a:rPr lang="en-US" sz="2300" dirty="0">
                <a:solidFill>
                  <a:schemeClr val="tx1"/>
                </a:solidFill>
                <a:latin typeface="Trebuchet MS" panose="020B0603020202020204" pitchFamily="34" charset="0"/>
              </a:rPr>
              <a:t>City council meetings held first Monday of each month, at a time set by council</a:t>
            </a:r>
          </a:p>
          <a:p>
            <a:pPr>
              <a:lnSpc>
                <a:spcPct val="120000"/>
              </a:lnSpc>
              <a:spcAft>
                <a:spcPts val="600"/>
              </a:spcAft>
            </a:pPr>
            <a:r>
              <a:rPr lang="en-US" sz="2500" b="1" dirty="0">
                <a:solidFill>
                  <a:schemeClr val="tx1"/>
                </a:solidFill>
                <a:latin typeface="Trebuchet MS" panose="020B0603020202020204" pitchFamily="34" charset="0"/>
              </a:rPr>
              <a:t>Charter, Chapter IV, Section 14 – Quorum</a:t>
            </a:r>
          </a:p>
          <a:p>
            <a:pPr lvl="1">
              <a:lnSpc>
                <a:spcPct val="120000"/>
              </a:lnSpc>
              <a:spcAft>
                <a:spcPts val="600"/>
              </a:spcAft>
            </a:pPr>
            <a:r>
              <a:rPr lang="en-US" sz="2500" dirty="0">
                <a:solidFill>
                  <a:schemeClr val="tx1"/>
                </a:solidFill>
                <a:latin typeface="Trebuchet MS" panose="020B0603020202020204" pitchFamily="34" charset="0"/>
              </a:rPr>
              <a:t>Majority of council members</a:t>
            </a:r>
          </a:p>
          <a:p>
            <a:pPr marL="457200" lvl="1" indent="0">
              <a:buNone/>
            </a:pPr>
            <a:endParaRPr lang="en-US" sz="2100" dirty="0">
              <a:solidFill>
                <a:schemeClr val="tx1"/>
              </a:solidFill>
              <a:latin typeface="Trebuchet MS" panose="020B0603020202020204" pitchFamily="34" charset="0"/>
            </a:endParaRPr>
          </a:p>
          <a:p>
            <a:pPr lvl="1"/>
            <a:endParaRPr lang="en-US" sz="2100" dirty="0">
              <a:solidFill>
                <a:schemeClr val="tx1"/>
              </a:solidFill>
              <a:latin typeface="Trebuchet MS" panose="020B0603020202020204" pitchFamily="34" charset="0"/>
            </a:endParaRPr>
          </a:p>
          <a:p>
            <a:pPr lvl="1"/>
            <a:endParaRPr lang="en-US" sz="2100" dirty="0">
              <a:solidFill>
                <a:schemeClr val="tx1"/>
              </a:solidFill>
              <a:latin typeface="Trebuchet MS" panose="020B0603020202020204" pitchFamily="34" charset="0"/>
            </a:endParaRPr>
          </a:p>
        </p:txBody>
      </p:sp>
      <p:sp>
        <p:nvSpPr>
          <p:cNvPr id="4" name="Title 1">
            <a:extLst>
              <a:ext uri="{FF2B5EF4-FFF2-40B4-BE49-F238E27FC236}">
                <a16:creationId xmlns:a16="http://schemas.microsoft.com/office/drawing/2014/main" id="{9AA532B6-0DE9-AF61-9C89-6C808EDED731}"/>
              </a:ext>
            </a:extLst>
          </p:cNvPr>
          <p:cNvSpPr>
            <a:spLocks noGrp="1"/>
          </p:cNvSpPr>
          <p:nvPr>
            <p:ph type="title"/>
          </p:nvPr>
        </p:nvSpPr>
        <p:spPr>
          <a:xfrm>
            <a:off x="2350848" y="306222"/>
            <a:ext cx="8912225" cy="866970"/>
          </a:xfrm>
        </p:spPr>
        <p:txBody>
          <a:bodyPr>
            <a:normAutofit/>
          </a:bodyPr>
          <a:lstStyle/>
          <a:p>
            <a:pPr algn="ctr"/>
            <a:r>
              <a:rPr lang="en-US" sz="4000" b="1" dirty="0">
                <a:solidFill>
                  <a:schemeClr val="tx1"/>
                </a:solidFill>
                <a:latin typeface="Trebuchet MS" panose="020B0603020202020204" pitchFamily="34" charset="0"/>
              </a:rPr>
              <a:t>Silverton City Council</a:t>
            </a:r>
          </a:p>
        </p:txBody>
      </p:sp>
    </p:spTree>
    <p:extLst>
      <p:ext uri="{BB962C8B-B14F-4D97-AF65-F5344CB8AC3E}">
        <p14:creationId xmlns:p14="http://schemas.microsoft.com/office/powerpoint/2010/main" val="205784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1078D-5F0F-CB7A-3C88-4C7D4E326096}"/>
              </a:ext>
            </a:extLst>
          </p:cNvPr>
          <p:cNvSpPr>
            <a:spLocks noGrp="1"/>
          </p:cNvSpPr>
          <p:nvPr>
            <p:ph idx="1"/>
          </p:nvPr>
        </p:nvSpPr>
        <p:spPr>
          <a:xfrm>
            <a:off x="1995055" y="1346662"/>
            <a:ext cx="9591353" cy="5065211"/>
          </a:xfrm>
        </p:spPr>
        <p:txBody>
          <a:bodyPr>
            <a:normAutofit/>
          </a:bodyPr>
          <a:lstStyle/>
          <a:p>
            <a:r>
              <a:rPr lang="en-US" sz="2500" b="1" dirty="0">
                <a:solidFill>
                  <a:schemeClr val="tx1"/>
                </a:solidFill>
                <a:latin typeface="Trebuchet MS" panose="020B0603020202020204" pitchFamily="34" charset="0"/>
              </a:rPr>
              <a:t>Charter, Chapter V, Section 26 – Interference in Administration and Elections</a:t>
            </a:r>
          </a:p>
          <a:p>
            <a:pPr lvl="1"/>
            <a:r>
              <a:rPr lang="en-US" sz="1900" dirty="0">
                <a:solidFill>
                  <a:schemeClr val="tx1"/>
                </a:solidFill>
                <a:latin typeface="Trebuchet MS" panose="020B0603020202020204" pitchFamily="34" charset="0"/>
              </a:rPr>
              <a:t>(</a:t>
            </a:r>
            <a:r>
              <a:rPr lang="en-US" sz="2200" dirty="0">
                <a:solidFill>
                  <a:schemeClr val="tx1"/>
                </a:solidFill>
                <a:latin typeface="Trebuchet MS" panose="020B0603020202020204" pitchFamily="34" charset="0"/>
              </a:rPr>
              <a:t>1) Member of council shall not directly/indirectly/by suggestion attempt to influence the manager in making an appointment/removal of city staff, purchasing supplies, or quid pro quo for a management position.</a:t>
            </a:r>
          </a:p>
          <a:p>
            <a:pPr lvl="1"/>
            <a:r>
              <a:rPr lang="en-US" sz="2200" dirty="0">
                <a:solidFill>
                  <a:schemeClr val="tx1"/>
                </a:solidFill>
                <a:latin typeface="Trebuchet MS" panose="020B0603020202020204" pitchFamily="34" charset="0"/>
              </a:rPr>
              <a:t>(2) Member of council forfeits the office if they violate section (1)</a:t>
            </a:r>
          </a:p>
          <a:p>
            <a:pPr marL="457200" lvl="1" indent="0">
              <a:buNone/>
            </a:pPr>
            <a:endParaRPr lang="en-US" sz="1900" dirty="0">
              <a:solidFill>
                <a:schemeClr val="tx1"/>
              </a:solidFill>
              <a:latin typeface="Trebuchet MS" panose="020B0603020202020204" pitchFamily="34" charset="0"/>
            </a:endParaRPr>
          </a:p>
          <a:p>
            <a:r>
              <a:rPr lang="en-US" sz="2500" b="1" dirty="0">
                <a:solidFill>
                  <a:schemeClr val="tx1"/>
                </a:solidFill>
                <a:latin typeface="Trebuchet MS" panose="020B0603020202020204" pitchFamily="34" charset="0"/>
              </a:rPr>
              <a:t>Charter, Chapter VI, Section 30 – Oath of Office</a:t>
            </a:r>
          </a:p>
          <a:p>
            <a:pPr lvl="1"/>
            <a:r>
              <a:rPr lang="en-US" sz="2200" dirty="0">
                <a:solidFill>
                  <a:schemeClr val="tx1"/>
                </a:solidFill>
                <a:latin typeface="Trebuchet MS" panose="020B0603020202020204" pitchFamily="34" charset="0"/>
              </a:rPr>
              <a:t>Each officer shall take an oath to affirm support of the constitutions, the laws of the U.S., and the state of Oregon, and to faithfully perform office duties.</a:t>
            </a:r>
            <a:endParaRPr lang="en-US" sz="1900" dirty="0">
              <a:solidFill>
                <a:schemeClr val="tx1"/>
              </a:solidFill>
              <a:latin typeface="Trebuchet MS" panose="020B0603020202020204" pitchFamily="34" charset="0"/>
            </a:endParaRPr>
          </a:p>
          <a:p>
            <a:pPr lvl="1"/>
            <a:endParaRPr lang="en-US" sz="1900" dirty="0">
              <a:solidFill>
                <a:schemeClr val="tx1"/>
              </a:solidFill>
              <a:latin typeface="Trebuchet MS" panose="020B0603020202020204" pitchFamily="34" charset="0"/>
            </a:endParaRPr>
          </a:p>
          <a:p>
            <a:endParaRPr lang="en-US" sz="2100" dirty="0">
              <a:solidFill>
                <a:schemeClr val="tx1"/>
              </a:solidFill>
              <a:latin typeface="Trebuchet MS" panose="020B0603020202020204" pitchFamily="34" charset="0"/>
            </a:endParaRPr>
          </a:p>
          <a:p>
            <a:pPr lvl="1"/>
            <a:endParaRPr lang="en-US" sz="1900" dirty="0">
              <a:solidFill>
                <a:schemeClr val="tx1"/>
              </a:solidFill>
              <a:latin typeface="Trebuchet MS" panose="020B0603020202020204" pitchFamily="34" charset="0"/>
            </a:endParaRPr>
          </a:p>
          <a:p>
            <a:pPr lvl="1"/>
            <a:endParaRPr lang="en-US" sz="2100" dirty="0">
              <a:solidFill>
                <a:schemeClr val="tx1"/>
              </a:solidFill>
              <a:latin typeface="Trebuchet MS" panose="020B0603020202020204" pitchFamily="34" charset="0"/>
            </a:endParaRPr>
          </a:p>
          <a:p>
            <a:pPr lvl="1"/>
            <a:endParaRPr lang="en-US" sz="2100" dirty="0">
              <a:solidFill>
                <a:schemeClr val="tx1"/>
              </a:solidFill>
              <a:latin typeface="Trebuchet MS" panose="020B0603020202020204" pitchFamily="34" charset="0"/>
            </a:endParaRPr>
          </a:p>
        </p:txBody>
      </p:sp>
      <p:sp>
        <p:nvSpPr>
          <p:cNvPr id="4" name="Title 1">
            <a:extLst>
              <a:ext uri="{FF2B5EF4-FFF2-40B4-BE49-F238E27FC236}">
                <a16:creationId xmlns:a16="http://schemas.microsoft.com/office/drawing/2014/main" id="{9AA532B6-0DE9-AF61-9C89-6C808EDED731}"/>
              </a:ext>
            </a:extLst>
          </p:cNvPr>
          <p:cNvSpPr>
            <a:spLocks noGrp="1"/>
          </p:cNvSpPr>
          <p:nvPr>
            <p:ph type="title"/>
          </p:nvPr>
        </p:nvSpPr>
        <p:spPr>
          <a:xfrm>
            <a:off x="2350848" y="306222"/>
            <a:ext cx="8912225" cy="866970"/>
          </a:xfrm>
        </p:spPr>
        <p:txBody>
          <a:bodyPr>
            <a:normAutofit/>
          </a:bodyPr>
          <a:lstStyle/>
          <a:p>
            <a:pPr algn="ctr"/>
            <a:r>
              <a:rPr lang="en-US" sz="4000" b="1" dirty="0">
                <a:solidFill>
                  <a:schemeClr val="tx1"/>
                </a:solidFill>
                <a:latin typeface="Trebuchet MS" panose="020B0603020202020204" pitchFamily="34" charset="0"/>
              </a:rPr>
              <a:t>Silverton City Council</a:t>
            </a:r>
          </a:p>
        </p:txBody>
      </p:sp>
    </p:spTree>
    <p:extLst>
      <p:ext uri="{BB962C8B-B14F-4D97-AF65-F5344CB8AC3E}">
        <p14:creationId xmlns:p14="http://schemas.microsoft.com/office/powerpoint/2010/main" val="32705078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3178</TotalTime>
  <Words>4843</Words>
  <Application>Microsoft Office PowerPoint</Application>
  <PresentationFormat>Widescreen</PresentationFormat>
  <Paragraphs>587</Paragraphs>
  <Slides>42</Slides>
  <Notes>37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Arial</vt:lpstr>
      <vt:lpstr>Calibri</vt:lpstr>
      <vt:lpstr>Century Gothic</vt:lpstr>
      <vt:lpstr>Corbel</vt:lpstr>
      <vt:lpstr>Open Sans ExtraBold</vt:lpstr>
      <vt:lpstr>Times New Roman</vt:lpstr>
      <vt:lpstr>TimesNewRomanPS-BoldMT</vt:lpstr>
      <vt:lpstr>TimesNewRomanPSMT</vt:lpstr>
      <vt:lpstr>Trebuchet MS</vt:lpstr>
      <vt:lpstr>Trebuchet MS (Body)</vt:lpstr>
      <vt:lpstr>Wingdings</vt:lpstr>
      <vt:lpstr>Wingdings 3</vt:lpstr>
      <vt:lpstr>Wingdings-Regular</vt:lpstr>
      <vt:lpstr>Wisp</vt:lpstr>
      <vt:lpstr>City of Silverton February 2024  Council Roles and Responsibilities </vt:lpstr>
      <vt:lpstr>Topics Covered </vt:lpstr>
      <vt:lpstr>Defining Roles and Responsibilities </vt:lpstr>
      <vt:lpstr>PowerPoint Presentation</vt:lpstr>
      <vt:lpstr>City Council - Generally</vt:lpstr>
      <vt:lpstr>Silverton City Council</vt:lpstr>
      <vt:lpstr>Silverton City Council</vt:lpstr>
      <vt:lpstr>Silverton City Council</vt:lpstr>
      <vt:lpstr>Silverton City Council</vt:lpstr>
      <vt:lpstr>Silverton City Council</vt:lpstr>
      <vt:lpstr>Silverton City Council</vt:lpstr>
      <vt:lpstr>Silverton City Council</vt:lpstr>
      <vt:lpstr>Silverton City Council</vt:lpstr>
      <vt:lpstr>Mayor - Generally</vt:lpstr>
      <vt:lpstr>Silverton Mayor Duties</vt:lpstr>
      <vt:lpstr>Silverton Mayor Duties</vt:lpstr>
      <vt:lpstr>Silverton Mayor Duties</vt:lpstr>
      <vt:lpstr>Council President - Generally</vt:lpstr>
      <vt:lpstr>Silverton Council President Duties</vt:lpstr>
      <vt:lpstr>City Manager- Generally</vt:lpstr>
      <vt:lpstr>Silverton City Manager Duties</vt:lpstr>
      <vt:lpstr>Silverton City Manager Duties</vt:lpstr>
      <vt:lpstr>Silverton City Manager Duties</vt:lpstr>
      <vt:lpstr>Council - City Staff PARTNERSHIP </vt:lpstr>
      <vt:lpstr>PowerPoint Presentation</vt:lpstr>
      <vt:lpstr>GROUP VS. TEAM</vt:lpstr>
      <vt:lpstr>BUILDING A TEAM</vt:lpstr>
      <vt:lpstr>TEAM PRINCIPLES </vt:lpstr>
      <vt:lpstr>9 Habits of Highly Effective Councils</vt:lpstr>
      <vt:lpstr>Think and Act Strategically</vt:lpstr>
      <vt:lpstr>Think and Act Strategically</vt:lpstr>
      <vt:lpstr>Think and Act Strategically</vt:lpstr>
      <vt:lpstr>Understand and Demonstrate Teamwork</vt:lpstr>
      <vt:lpstr>Define Roles and Responsibilities </vt:lpstr>
      <vt:lpstr>Consistently Evaluate Policy Implementation </vt:lpstr>
      <vt:lpstr>Allocate Time Appropriately</vt:lpstr>
      <vt:lpstr>Adopt, Apply, Adhere to Procedural Rules</vt:lpstr>
      <vt:lpstr>Seek Objective Assessments </vt:lpstr>
      <vt:lpstr>Continue Education</vt:lpstr>
      <vt:lpstr>Master Group Decision Making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Silverton January 2024  Council Roles and Responsibilities</dc:title>
  <dc:creator>Robin Klein</dc:creator>
  <cp:lastModifiedBy>Robin Klein</cp:lastModifiedBy>
  <cp:revision>37</cp:revision>
  <dcterms:created xsi:type="dcterms:W3CDTF">2024-01-03T16:21:29Z</dcterms:created>
  <dcterms:modified xsi:type="dcterms:W3CDTF">2024-01-24T23:28:06Z</dcterms:modified>
</cp:coreProperties>
</file>